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sldIdLst>
    <p:sldId id="256" r:id="rId2"/>
    <p:sldId id="294" r:id="rId3"/>
    <p:sldId id="257" r:id="rId4"/>
    <p:sldId id="283" r:id="rId5"/>
    <p:sldId id="347" r:id="rId6"/>
    <p:sldId id="348" r:id="rId7"/>
    <p:sldId id="387" r:id="rId8"/>
    <p:sldId id="349" r:id="rId9"/>
    <p:sldId id="350" r:id="rId10"/>
    <p:sldId id="351" r:id="rId11"/>
    <p:sldId id="352" r:id="rId12"/>
    <p:sldId id="353" r:id="rId13"/>
    <p:sldId id="354" r:id="rId14"/>
    <p:sldId id="366" r:id="rId15"/>
    <p:sldId id="395" r:id="rId16"/>
    <p:sldId id="396" r:id="rId17"/>
    <p:sldId id="397" r:id="rId18"/>
    <p:sldId id="398" r:id="rId19"/>
    <p:sldId id="399" r:id="rId20"/>
    <p:sldId id="400" r:id="rId21"/>
    <p:sldId id="388" r:id="rId22"/>
    <p:sldId id="355" r:id="rId23"/>
    <p:sldId id="356" r:id="rId24"/>
    <p:sldId id="357" r:id="rId25"/>
    <p:sldId id="389" r:id="rId26"/>
    <p:sldId id="358" r:id="rId27"/>
    <p:sldId id="359" r:id="rId28"/>
    <p:sldId id="360" r:id="rId29"/>
    <p:sldId id="390" r:id="rId30"/>
    <p:sldId id="361" r:id="rId31"/>
    <p:sldId id="362" r:id="rId32"/>
    <p:sldId id="363" r:id="rId33"/>
    <p:sldId id="364" r:id="rId34"/>
    <p:sldId id="391" r:id="rId35"/>
    <p:sldId id="365" r:id="rId36"/>
    <p:sldId id="367" r:id="rId37"/>
    <p:sldId id="392" r:id="rId38"/>
    <p:sldId id="368" r:id="rId39"/>
    <p:sldId id="369" r:id="rId40"/>
    <p:sldId id="370" r:id="rId41"/>
    <p:sldId id="371" r:id="rId42"/>
    <p:sldId id="372" r:id="rId43"/>
    <p:sldId id="393" r:id="rId44"/>
    <p:sldId id="373" r:id="rId45"/>
    <p:sldId id="374" r:id="rId46"/>
    <p:sldId id="375" r:id="rId47"/>
    <p:sldId id="376" r:id="rId48"/>
    <p:sldId id="377" r:id="rId49"/>
    <p:sldId id="394" r:id="rId50"/>
    <p:sldId id="401" r:id="rId51"/>
    <p:sldId id="402" r:id="rId52"/>
    <p:sldId id="403" r:id="rId53"/>
    <p:sldId id="404" r:id="rId54"/>
    <p:sldId id="405" r:id="rId55"/>
    <p:sldId id="378" r:id="rId56"/>
    <p:sldId id="379" r:id="rId57"/>
    <p:sldId id="380" r:id="rId58"/>
    <p:sldId id="381" r:id="rId59"/>
    <p:sldId id="382" r:id="rId60"/>
    <p:sldId id="383" r:id="rId61"/>
    <p:sldId id="384" r:id="rId62"/>
    <p:sldId id="385" r:id="rId63"/>
    <p:sldId id="386" r:id="rId64"/>
    <p:sldId id="410" r:id="rId65"/>
    <p:sldId id="411" r:id="rId66"/>
    <p:sldId id="412" r:id="rId67"/>
    <p:sldId id="406" r:id="rId68"/>
    <p:sldId id="413" r:id="rId69"/>
    <p:sldId id="414" r:id="rId70"/>
    <p:sldId id="415" r:id="rId71"/>
    <p:sldId id="416" r:id="rId72"/>
    <p:sldId id="407" r:id="rId73"/>
    <p:sldId id="408" r:id="rId74"/>
    <p:sldId id="409" r:id="rId75"/>
    <p:sldId id="417" r:id="rId7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4D4D4D"/>
    <a:srgbClr val="DEDEDE"/>
    <a:srgbClr val="B92D14"/>
    <a:srgbClr val="35759D"/>
    <a:srgbClr val="35B19D"/>
    <a:srgbClr val="20A6C6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2536" autoAdjust="0"/>
    <p:restoredTop sz="95596" autoAdjust="0"/>
  </p:normalViewPr>
  <p:slideViewPr>
    <p:cSldViewPr>
      <p:cViewPr>
        <p:scale>
          <a:sx n="70" d="100"/>
          <a:sy n="70" d="100"/>
        </p:scale>
        <p:origin x="-1140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15606E-FA86-4736-9878-2735B7E3FC9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079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A0D687-AC62-4993-AB72-FF952F92124C}" type="slidenum">
              <a:rPr lang="en-US"/>
              <a:pPr/>
              <a:t>1</a:t>
            </a:fld>
            <a:endParaRPr lang="en-US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99A37B-FE6A-45C6-9779-48EAD6823DBB}" type="slidenum">
              <a:rPr lang="en-US"/>
              <a:pPr/>
              <a:t>3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g"/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jpeg"/><Relationship Id="rId4" Type="http://schemas.openxmlformats.org/officeDocument/2006/relationships/image" Target="../media/image13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jpg"/><Relationship Id="rId4" Type="http://schemas.openxmlformats.org/officeDocument/2006/relationships/image" Target="../media/image145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sp30bydgoszcz/posts/1927153887424964" TargetMode="External"/><Relationship Id="rId2" Type="http://schemas.openxmlformats.org/officeDocument/2006/relationships/hyperlink" Target="https://sp30.edu.bydgoszcz.pl/akcja-samorzadu-z-okazji-dnia-ziemi-22-kwietnia-w1,300,39466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p30.edu.bydgoszcz.pl/dbamy-o-nasza-planete--w1,580,39745.html" TargetMode="External"/><Relationship Id="rId5" Type="http://schemas.openxmlformats.org/officeDocument/2006/relationships/hyperlink" Target="https://www.facebook.com/sp30bydgoszcz/posts/1928341787306174" TargetMode="External"/><Relationship Id="rId4" Type="http://schemas.openxmlformats.org/officeDocument/2006/relationships/hyperlink" Target="https://sp30.edu.bydgoszcz.pl/konkursy-ekologiczne-w-ramach-miedzynarodowego-dnia-ziemi-w1,580,39464.html?fbclid=IwAR1LV69gtsT9IftPZSj-mRNAL0wL2dbhCKVDFigpyRfxawfjjj06EYhJylA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dSG0TK7kBc" TargetMode="External"/><Relationship Id="rId7" Type="http://schemas.openxmlformats.org/officeDocument/2006/relationships/hyperlink" Target="https://drive.google.com/file/d/1u5zXA7BIw0uaR6usjDr10RzVjZoerLJi/view?usp=sharing" TargetMode="External"/><Relationship Id="rId2" Type="http://schemas.openxmlformats.org/officeDocument/2006/relationships/hyperlink" Target="https://drive.google.com/drive/folders/1xYGIRnPjQWnaxg89PgCuph4IpudyVwrL?fbclid=IwAR1AFvGWf0b4CzvOZVPsTrPOI8F_qUheFF0FDqrMTsmCkaWJ8A-28s5c5g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ordwall.net/pl/resource/14893737/biologia/posegreguj-odpady" TargetMode="External"/><Relationship Id="rId5" Type="http://schemas.openxmlformats.org/officeDocument/2006/relationships/hyperlink" Target="https://wordwall.net/pl/resource/14889673/biologia/krzy%c5%bc%c3%b3wka-mi%c4%99dzynarodowy-dzie%c5%84-ziemi" TargetMode="External"/><Relationship Id="rId4" Type="http://schemas.openxmlformats.org/officeDocument/2006/relationships/hyperlink" Target="https://wordwall.net/pl/resource/14824634/przyroda/quiz-przyrodniczy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-18454" y="2492896"/>
            <a:ext cx="4230414" cy="2088232"/>
          </a:xfrm>
        </p:spPr>
        <p:txBody>
          <a:bodyPr/>
          <a:lstStyle/>
          <a:p>
            <a:pPr algn="ctr"/>
            <a:r>
              <a:rPr lang="pl-PL" sz="3200" b="1" dirty="0"/>
              <a:t>MIĘDZYNARODOWY DZIEŃ </a:t>
            </a:r>
            <a:r>
              <a:rPr lang="pl-PL" sz="3200" b="1" dirty="0" smtClean="0"/>
              <a:t/>
            </a:r>
            <a:br>
              <a:rPr lang="pl-PL" sz="3200" b="1" dirty="0" smtClean="0"/>
            </a:br>
            <a:r>
              <a:rPr lang="pl-PL" sz="3200" b="1" dirty="0" smtClean="0"/>
              <a:t>ZIEMI</a:t>
            </a:r>
            <a:endParaRPr lang="ru-RU" sz="3200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139" y="279566"/>
            <a:ext cx="2074693" cy="1939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0" y="4886568"/>
            <a:ext cx="3059832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pl-PL" altLang="pl-PL" sz="1800" b="1" kern="0" dirty="0">
                <a:solidFill>
                  <a:schemeClr val="accent4"/>
                </a:solidFill>
                <a:latin typeface="Microsoft Sans Serif"/>
              </a:rPr>
              <a:t>Szkoła Podstawowa nr 30</a:t>
            </a:r>
          </a:p>
          <a:p>
            <a:pPr lvl="0">
              <a:spcBef>
                <a:spcPct val="20000"/>
              </a:spcBef>
            </a:pPr>
            <a:r>
              <a:rPr lang="pl-PL" altLang="pl-PL" sz="1800" b="1" kern="0" dirty="0">
                <a:solidFill>
                  <a:schemeClr val="accent4"/>
                </a:solidFill>
                <a:latin typeface="Microsoft Sans Serif"/>
              </a:rPr>
              <a:t>im. Szarych Szeregów </a:t>
            </a:r>
          </a:p>
          <a:p>
            <a:pPr lvl="0">
              <a:spcBef>
                <a:spcPct val="20000"/>
              </a:spcBef>
            </a:pPr>
            <a:r>
              <a:rPr lang="pl-PL" altLang="pl-PL" sz="1800" b="1" kern="0" dirty="0" smtClean="0">
                <a:solidFill>
                  <a:schemeClr val="accent4"/>
                </a:solidFill>
                <a:latin typeface="Microsoft Sans Serif"/>
              </a:rPr>
              <a:t>w </a:t>
            </a:r>
            <a:r>
              <a:rPr lang="pl-PL" altLang="pl-PL" sz="1800" b="1" kern="0" dirty="0">
                <a:solidFill>
                  <a:schemeClr val="accent4"/>
                </a:solidFill>
                <a:latin typeface="Microsoft Sans Serif"/>
              </a:rPr>
              <a:t>Bydgoszczy </a:t>
            </a:r>
            <a:endParaRPr lang="en-US" altLang="pl-PL" sz="1800" b="1" kern="0" dirty="0">
              <a:solidFill>
                <a:schemeClr val="accent4"/>
              </a:solidFill>
              <a:latin typeface="Microsoft Sans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4" r="29265"/>
          <a:stretch/>
        </p:blipFill>
        <p:spPr>
          <a:xfrm>
            <a:off x="251520" y="1393753"/>
            <a:ext cx="2952328" cy="527951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1" b="17412"/>
          <a:stretch/>
        </p:blipFill>
        <p:spPr>
          <a:xfrm>
            <a:off x="3347864" y="4039013"/>
            <a:ext cx="5370665" cy="266841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309455"/>
            <a:ext cx="3491880" cy="2618910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4092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7" r="25523"/>
          <a:stretch/>
        </p:blipFill>
        <p:spPr>
          <a:xfrm>
            <a:off x="2915816" y="1844824"/>
            <a:ext cx="2773656" cy="400506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r="23247"/>
          <a:stretch/>
        </p:blipFill>
        <p:spPr>
          <a:xfrm>
            <a:off x="107504" y="1455762"/>
            <a:ext cx="2651887" cy="3650885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017" y="2363600"/>
            <a:ext cx="3090321" cy="4120428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36628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837369" cy="378315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204864"/>
            <a:ext cx="2905641" cy="388843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836" y="2996952"/>
            <a:ext cx="2733768" cy="3645024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21307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169495" cy="424847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794163"/>
            <a:ext cx="2290564" cy="458112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2" r="22175"/>
          <a:stretch/>
        </p:blipFill>
        <p:spPr>
          <a:xfrm>
            <a:off x="5940152" y="2747165"/>
            <a:ext cx="2929679" cy="3968095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11701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65" y="1700808"/>
            <a:ext cx="6300192" cy="4725144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42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32781"/>
            <a:ext cx="3661228" cy="438452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141" y="2492896"/>
            <a:ext cx="4712844" cy="266429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8227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8382"/>
            <a:ext cx="3617919" cy="47971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08903"/>
            <a:ext cx="3791561" cy="464663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69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40768"/>
            <a:ext cx="2829610" cy="504261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402334"/>
            <a:ext cx="5334879" cy="398105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6209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20" y="2204864"/>
            <a:ext cx="4866695" cy="36024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9" r="12677"/>
          <a:stretch/>
        </p:blipFill>
        <p:spPr>
          <a:xfrm>
            <a:off x="281549" y="1556792"/>
            <a:ext cx="3577118" cy="459764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99075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72" y="1412776"/>
            <a:ext cx="6842448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9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412775"/>
            <a:ext cx="8496944" cy="5371061"/>
          </a:xfrm>
        </p:spPr>
        <p:txBody>
          <a:bodyPr/>
          <a:lstStyle/>
          <a:p>
            <a:pPr algn="ctr">
              <a:buNone/>
            </a:pPr>
            <a:r>
              <a:rPr lang="pl-PL" dirty="0" smtClean="0">
                <a:latin typeface="+mj-lt"/>
              </a:rPr>
              <a:t>Tegoroczne hasło                     Międzynarodowego Dnia Ziemi to</a:t>
            </a:r>
          </a:p>
          <a:p>
            <a:pPr algn="ctr">
              <a:buNone/>
            </a:pPr>
            <a:r>
              <a:rPr lang="pl-PL" b="1" dirty="0" smtClean="0">
                <a:latin typeface="+mj-lt"/>
              </a:rPr>
              <a:t>„PRZYWRÓĆMY NASZĄ ZIEMIĘ</a:t>
            </a:r>
            <a:r>
              <a:rPr lang="pl-PL" b="1" dirty="0" smtClean="0">
                <a:latin typeface="+mj-lt"/>
              </a:rPr>
              <a:t>”.     D</a:t>
            </a:r>
            <a:r>
              <a:rPr lang="pl-PL" dirty="0" smtClean="0">
                <a:latin typeface="+mj-lt"/>
              </a:rPr>
              <a:t>ziałania </a:t>
            </a:r>
            <a:r>
              <a:rPr lang="pl-PL" dirty="0" smtClean="0">
                <a:latin typeface="+mj-lt"/>
              </a:rPr>
              <a:t>zorganizowane w naszej szkole </a:t>
            </a:r>
            <a:r>
              <a:rPr lang="pl-PL" dirty="0" smtClean="0">
                <a:latin typeface="+mj-lt"/>
              </a:rPr>
              <a:t>były </a:t>
            </a:r>
            <a:r>
              <a:rPr lang="pl-PL" dirty="0" smtClean="0">
                <a:latin typeface="+mj-lt"/>
              </a:rPr>
              <a:t>bardzo zróżnicowane</a:t>
            </a:r>
            <a:r>
              <a:rPr lang="pl-PL" dirty="0" smtClean="0">
                <a:latin typeface="+mj-lt"/>
              </a:rPr>
              <a:t>.</a:t>
            </a:r>
          </a:p>
          <a:p>
            <a:pPr algn="ctr">
              <a:buNone/>
            </a:pPr>
            <a:r>
              <a:rPr lang="pl-PL" dirty="0">
                <a:latin typeface="+mj-lt"/>
              </a:rPr>
              <a:t> Angażowały wszystkich uczniów, zarówno młodszych jak i starszych. Chcieliśmy pokazać, że każdy z nas może na własny sposób dbać o naszą planetę!</a:t>
            </a:r>
            <a:endParaRPr lang="pl-PL" dirty="0">
              <a:latin typeface="+mj-lt"/>
            </a:endParaRPr>
          </a:p>
        </p:txBody>
      </p:sp>
      <p:pic>
        <p:nvPicPr>
          <p:cNvPr id="1026" name="Picture 2" descr="Znalezione obrazy dla zapytania dzieci i biorÃ³Å¼norodnoÅÄ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08304" y="5589240"/>
            <a:ext cx="1835696" cy="1267887"/>
          </a:xfrm>
          <a:prstGeom prst="rect">
            <a:avLst/>
          </a:prstGeom>
          <a:noFill/>
        </p:spPr>
      </p:pic>
      <p:sp>
        <p:nvSpPr>
          <p:cNvPr id="2" name="pole tekstowe 1"/>
          <p:cNvSpPr txBox="1"/>
          <p:nvPr/>
        </p:nvSpPr>
        <p:spPr>
          <a:xfrm>
            <a:off x="1259632" y="448303"/>
            <a:ext cx="500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3600" b="1" dirty="0" smtClean="0">
                <a:solidFill>
                  <a:schemeClr val="accent3"/>
                </a:solidFill>
                <a:latin typeface="+mj-lt"/>
              </a:rPr>
              <a:t>HASŁO PRZEWODNIE</a:t>
            </a:r>
            <a:endParaRPr lang="pl-PL" sz="3600" b="1" dirty="0">
              <a:solidFill>
                <a:schemeClr val="accent3"/>
              </a:solidFill>
              <a:latin typeface="+mj-lt"/>
            </a:endParaRPr>
          </a:p>
        </p:txBody>
      </p:sp>
      <p:pic>
        <p:nvPicPr>
          <p:cNvPr id="2050" name="Picture 2" descr="C:\Users\Paulina\AppData\Local\Microsoft\Windows\INetCache\IE\ZLTWASOH\ecology-2789601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589240"/>
            <a:ext cx="1233746" cy="109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34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9" r="12821"/>
          <a:stretch/>
        </p:blipFill>
        <p:spPr>
          <a:xfrm>
            <a:off x="4644008" y="2276872"/>
            <a:ext cx="4370081" cy="3384376"/>
          </a:xfrm>
          <a:ln>
            <a:solidFill>
              <a:schemeClr val="accent1"/>
            </a:solidFill>
          </a:ln>
        </p:spPr>
      </p:pic>
      <p:sp>
        <p:nvSpPr>
          <p:cNvPr id="5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4" r="22769"/>
          <a:stretch/>
        </p:blipFill>
        <p:spPr>
          <a:xfrm>
            <a:off x="239176" y="1628800"/>
            <a:ext cx="4145291" cy="47311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0658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288" y="1844824"/>
            <a:ext cx="8784976" cy="715962"/>
          </a:xfrm>
        </p:spPr>
        <p:txBody>
          <a:bodyPr/>
          <a:lstStyle/>
          <a:p>
            <a:pPr algn="ctr"/>
            <a:r>
              <a:rPr lang="pl-PL" sz="4800" b="1" dirty="0" smtClean="0">
                <a:solidFill>
                  <a:schemeClr val="tx1">
                    <a:lumMod val="50000"/>
                  </a:schemeClr>
                </a:solidFill>
              </a:rPr>
              <a:t>SEGREGACJA  ODPADÓW</a:t>
            </a:r>
            <a:endParaRPr lang="pl-PL" sz="4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08920"/>
            <a:ext cx="5250160" cy="3727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059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SORTOWANIE ODPADÓW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23" y="2132856"/>
            <a:ext cx="3744416" cy="388843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132856"/>
            <a:ext cx="3861048" cy="3888432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78779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574498" y="3198168"/>
            <a:ext cx="39950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kern="0" dirty="0">
                <a:solidFill>
                  <a:schemeClr val="bg1"/>
                </a:solidFill>
              </a:rPr>
              <a:t>SORTOWANIE ODPADÓW</a:t>
            </a:r>
          </a:p>
        </p:txBody>
      </p:sp>
      <p:sp>
        <p:nvSpPr>
          <p:cNvPr id="7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SORTOWANIE ODPADÓW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1" r="29701"/>
          <a:stretch/>
        </p:blipFill>
        <p:spPr>
          <a:xfrm>
            <a:off x="199269" y="1340768"/>
            <a:ext cx="2611490" cy="4824536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3" r="29701"/>
          <a:stretch/>
        </p:blipFill>
        <p:spPr>
          <a:xfrm>
            <a:off x="3072568" y="1556793"/>
            <a:ext cx="2621091" cy="4824536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03" r="29701"/>
          <a:stretch/>
        </p:blipFill>
        <p:spPr>
          <a:xfrm>
            <a:off x="5868144" y="1768505"/>
            <a:ext cx="2664296" cy="4886162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55595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SORTOWANIE ODPADÓW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2" b="12239"/>
          <a:stretch/>
        </p:blipFill>
        <p:spPr>
          <a:xfrm>
            <a:off x="467544" y="1323030"/>
            <a:ext cx="4752528" cy="2645811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2" r="33209" b="9851"/>
          <a:stretch/>
        </p:blipFill>
        <p:spPr>
          <a:xfrm>
            <a:off x="5652120" y="1575281"/>
            <a:ext cx="2491890" cy="5073375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6" r="10936"/>
          <a:stretch/>
        </p:blipFill>
        <p:spPr>
          <a:xfrm>
            <a:off x="467544" y="4111968"/>
            <a:ext cx="4752528" cy="2591108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09718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132856"/>
            <a:ext cx="8064896" cy="715962"/>
          </a:xfrm>
        </p:spPr>
        <p:txBody>
          <a:bodyPr/>
          <a:lstStyle/>
          <a:p>
            <a:pPr algn="ctr"/>
            <a:r>
              <a:rPr lang="pl-PL" b="1" dirty="0" smtClean="0"/>
              <a:t>AKCJA FOTOGRAFICZNA „PRZYRODA W OBIEKTYWIE”</a:t>
            </a:r>
            <a:endParaRPr lang="pl-PL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84" y="3397436"/>
            <a:ext cx="31908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19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75" y="3111500"/>
            <a:ext cx="41576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3263900"/>
            <a:ext cx="41576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 bwMode="auto">
          <a:xfrm>
            <a:off x="18204" y="39898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2800" kern="0" dirty="0" smtClean="0">
                <a:solidFill>
                  <a:schemeClr val="bg1"/>
                </a:solidFill>
              </a:rPr>
              <a:t>AKCJA FOTOGRAFICZNA </a:t>
            </a:r>
          </a:p>
          <a:p>
            <a:pPr algn="ctr"/>
            <a:r>
              <a:rPr lang="pl-PL" sz="2800" kern="0" dirty="0" smtClean="0">
                <a:solidFill>
                  <a:schemeClr val="bg1"/>
                </a:solidFill>
              </a:rPr>
              <a:t>„PRZYRODA W OBIEKTYWIE”</a:t>
            </a:r>
            <a:endParaRPr lang="pl-PL" sz="2800" kern="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39" y="1511933"/>
            <a:ext cx="2845953" cy="3789275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267" y="2054870"/>
            <a:ext cx="2667878" cy="3697585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446" y="2563723"/>
            <a:ext cx="2997050" cy="3982036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68268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8204" y="39898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2800" kern="0" dirty="0" smtClean="0">
                <a:solidFill>
                  <a:schemeClr val="bg1"/>
                </a:solidFill>
              </a:rPr>
              <a:t>AKCJA FOTOGRAFICZNA </a:t>
            </a:r>
          </a:p>
          <a:p>
            <a:pPr algn="ctr"/>
            <a:r>
              <a:rPr lang="pl-PL" sz="2800" kern="0" dirty="0" smtClean="0">
                <a:solidFill>
                  <a:schemeClr val="bg1"/>
                </a:solidFill>
              </a:rPr>
              <a:t>„PRZYRODA W OBIEKTYWIE”</a:t>
            </a:r>
            <a:endParaRPr lang="pl-PL" sz="28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333750" cy="4514850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22" y="2348880"/>
            <a:ext cx="4247195" cy="3188767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03738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8204" y="39898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2800" kern="0" dirty="0" smtClean="0">
                <a:solidFill>
                  <a:schemeClr val="bg1"/>
                </a:solidFill>
              </a:rPr>
              <a:t>AKCJA FOTOGRAFICZNA </a:t>
            </a:r>
          </a:p>
          <a:p>
            <a:pPr algn="ctr"/>
            <a:r>
              <a:rPr lang="pl-PL" sz="2800" kern="0" dirty="0" smtClean="0">
                <a:solidFill>
                  <a:schemeClr val="bg1"/>
                </a:solidFill>
              </a:rPr>
              <a:t>„PRZYRODA W OBIEKTYWIE”</a:t>
            </a:r>
            <a:endParaRPr lang="pl-PL" sz="28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84" y="1516840"/>
            <a:ext cx="2880320" cy="5177980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700808"/>
            <a:ext cx="3795874" cy="4994012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1676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23528" y="1844824"/>
            <a:ext cx="7772400" cy="704850"/>
          </a:xfrm>
        </p:spPr>
        <p:txBody>
          <a:bodyPr/>
          <a:lstStyle/>
          <a:p>
            <a:pPr algn="ctr"/>
            <a:r>
              <a:rPr lang="pl-PL" sz="4400" b="1" dirty="0" smtClean="0">
                <a:solidFill>
                  <a:schemeClr val="tx1">
                    <a:lumMod val="50000"/>
                  </a:schemeClr>
                </a:solidFill>
              </a:rPr>
              <a:t>SADZENIE ROŚLIN</a:t>
            </a:r>
            <a:endParaRPr lang="pl-PL" sz="4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52936"/>
            <a:ext cx="6268384" cy="350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8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332656"/>
            <a:ext cx="7315200" cy="928694"/>
          </a:xfrm>
        </p:spPr>
        <p:txBody>
          <a:bodyPr/>
          <a:lstStyle/>
          <a:p>
            <a:pPr algn="ctr"/>
            <a:r>
              <a:rPr lang="pl-PL" sz="3600" b="1" dirty="0" smtClean="0">
                <a:solidFill>
                  <a:schemeClr val="accent3"/>
                </a:solidFill>
              </a:rPr>
              <a:t>CELE AKCJI</a:t>
            </a:r>
            <a:endParaRPr lang="ru-RU" sz="3600" b="1" dirty="0">
              <a:solidFill>
                <a:schemeClr val="accent3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idx="1"/>
          </p:nvPr>
        </p:nvSpPr>
        <p:spPr>
          <a:xfrm>
            <a:off x="395536" y="1556792"/>
            <a:ext cx="6912768" cy="5112568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pl-PL" dirty="0"/>
              <a:t> promowanie postaw ekologicznych </a:t>
            </a:r>
            <a:r>
              <a:rPr lang="pl-PL" dirty="0" smtClean="0"/>
              <a:t> u dzieci </a:t>
            </a:r>
            <a:r>
              <a:rPr lang="pl-PL" dirty="0"/>
              <a:t>i młodzieży, </a:t>
            </a:r>
            <a:endParaRPr lang="pl-PL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l-PL" dirty="0" smtClean="0"/>
              <a:t> edukacja </a:t>
            </a:r>
            <a:r>
              <a:rPr lang="pl-PL" dirty="0"/>
              <a:t>ekologiczna uczniów, </a:t>
            </a:r>
            <a:endParaRPr lang="pl-PL" dirty="0" smtClean="0"/>
          </a:p>
          <a:p>
            <a:pPr>
              <a:buFont typeface="Wingdings" panose="05000000000000000000" pitchFamily="2" charset="2"/>
              <a:buChar char="ü"/>
            </a:pPr>
            <a:r>
              <a:rPr lang="pl-PL" dirty="0" smtClean="0"/>
              <a:t> zachęcenie </a:t>
            </a:r>
            <a:r>
              <a:rPr lang="pl-PL" dirty="0"/>
              <a:t>do prowadzenia trybu życia, który jest bardziej przyjazny dla naszej planety</a:t>
            </a:r>
            <a:r>
              <a:rPr lang="pl-PL" dirty="0" smtClean="0"/>
              <a:t>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pl-PL" dirty="0" smtClean="0"/>
              <a:t> </a:t>
            </a:r>
            <a:r>
              <a:rPr lang="pl-PL" dirty="0"/>
              <a:t>kształtowanie postaw prośrodowiskowych oraz odpowiedzialności za wspólne dobro. </a:t>
            </a:r>
            <a:endParaRPr lang="ru-RU" dirty="0"/>
          </a:p>
        </p:txBody>
      </p:sp>
      <p:pic>
        <p:nvPicPr>
          <p:cNvPr id="3074" name="Picture 2" descr="C:\Users\Paulina\AppData\Local\Microsoft\Windows\INetCache\IE\93J2PC52\echo-1966021_960_72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365104"/>
            <a:ext cx="2483768" cy="1216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kern="0" dirty="0" smtClean="0">
                <a:solidFill>
                  <a:schemeClr val="bg1"/>
                </a:solidFill>
              </a:rPr>
              <a:t>SADZENIE ROŚLIN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667689" cy="273630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149080"/>
            <a:ext cx="3677443" cy="2492896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98905"/>
            <a:ext cx="3513063" cy="4700349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557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kern="0" dirty="0" smtClean="0">
                <a:solidFill>
                  <a:schemeClr val="bg1"/>
                </a:solidFill>
              </a:rPr>
              <a:t>SADZENIE ROŚLIN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1125"/>
            <a:ext cx="3384376" cy="4512501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4029912" cy="5373216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42072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kern="0" dirty="0" smtClean="0">
                <a:solidFill>
                  <a:schemeClr val="bg1"/>
                </a:solidFill>
              </a:rPr>
              <a:t>SADZENIE ROŚLIN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65" r="22859"/>
          <a:stretch/>
        </p:blipFill>
        <p:spPr>
          <a:xfrm>
            <a:off x="179512" y="1412776"/>
            <a:ext cx="2839910" cy="388843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217" y="1988840"/>
            <a:ext cx="2746961" cy="367240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233" y="2564904"/>
            <a:ext cx="2916324" cy="3888432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9625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kern="0" dirty="0" smtClean="0">
                <a:solidFill>
                  <a:schemeClr val="bg1"/>
                </a:solidFill>
              </a:rPr>
              <a:t>SADZENIE ROŚLIN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85425"/>
            <a:ext cx="3936789" cy="524905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17"/>
          <a:stretch/>
        </p:blipFill>
        <p:spPr>
          <a:xfrm>
            <a:off x="5148064" y="1772816"/>
            <a:ext cx="3384376" cy="4761661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2220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3568" y="1916832"/>
            <a:ext cx="7315200" cy="715962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tx1">
                    <a:lumMod val="50000"/>
                  </a:schemeClr>
                </a:solidFill>
              </a:rPr>
              <a:t>TWORZENIE GRAFIKI KOMPUTEROWEJ</a:t>
            </a:r>
            <a:endParaRPr lang="pl-PL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56992"/>
            <a:ext cx="422014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54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GRAFIKA KOMPUTEROWA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50" y="1314544"/>
            <a:ext cx="4008134" cy="2736303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92"/>
          <a:stretch/>
        </p:blipFill>
        <p:spPr>
          <a:xfrm>
            <a:off x="4631914" y="1314544"/>
            <a:ext cx="4165176" cy="2707935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0"/>
          <a:stretch/>
        </p:blipFill>
        <p:spPr>
          <a:xfrm>
            <a:off x="425960" y="4149080"/>
            <a:ext cx="4002024" cy="251994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r="4693"/>
          <a:stretch/>
        </p:blipFill>
        <p:spPr>
          <a:xfrm>
            <a:off x="4625928" y="4149080"/>
            <a:ext cx="4171161" cy="2533953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8923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dirty="0" smtClean="0">
                <a:solidFill>
                  <a:schemeClr val="bg1"/>
                </a:solidFill>
              </a:rPr>
              <a:t>GRAFIKA KOMPUTEROWA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1268760"/>
            <a:ext cx="4069888" cy="273630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r="23433"/>
          <a:stretch/>
        </p:blipFill>
        <p:spPr>
          <a:xfrm>
            <a:off x="5436096" y="2060848"/>
            <a:ext cx="3238680" cy="4520656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1" t="11792" r="8681" b="9402"/>
          <a:stretch/>
        </p:blipFill>
        <p:spPr>
          <a:xfrm rot="5400000">
            <a:off x="1423368" y="3347774"/>
            <a:ext cx="2590288" cy="4069888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79458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628800"/>
            <a:ext cx="7315200" cy="715962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tx1">
                    <a:lumMod val="50000"/>
                  </a:schemeClr>
                </a:solidFill>
              </a:rPr>
              <a:t>KONKURSY SZKOLNE</a:t>
            </a:r>
            <a:endParaRPr lang="pl-PL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84" y="2438400"/>
            <a:ext cx="6283431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56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sz="3200" kern="0" dirty="0" smtClean="0">
                <a:solidFill>
                  <a:schemeClr val="bg1"/>
                </a:solidFill>
              </a:rPr>
              <a:t>KONKURS – ULOTKA „Dbam o Ziemię”</a:t>
            </a:r>
            <a:endParaRPr lang="pl-PL" sz="32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" b="6484"/>
          <a:stretch/>
        </p:blipFill>
        <p:spPr>
          <a:xfrm>
            <a:off x="270491" y="1412776"/>
            <a:ext cx="4006849" cy="2609650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r="12836"/>
          <a:stretch/>
        </p:blipFill>
        <p:spPr>
          <a:xfrm>
            <a:off x="4427984" y="1412776"/>
            <a:ext cx="4063381" cy="260965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54"/>
          <a:stretch/>
        </p:blipFill>
        <p:spPr>
          <a:xfrm>
            <a:off x="270491" y="4221088"/>
            <a:ext cx="4006849" cy="2520280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2517" r="30895" b="8894"/>
          <a:stretch/>
        </p:blipFill>
        <p:spPr>
          <a:xfrm>
            <a:off x="4427984" y="4221088"/>
            <a:ext cx="4063381" cy="2520280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45725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sz="3200" kern="0" dirty="0" smtClean="0">
                <a:solidFill>
                  <a:schemeClr val="bg1"/>
                </a:solidFill>
              </a:rPr>
              <a:t>KONKURS – ULOTKA „Dbam o Ziemię”</a:t>
            </a:r>
            <a:endParaRPr lang="pl-PL" sz="32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21" b="32935"/>
          <a:stretch/>
        </p:blipFill>
        <p:spPr>
          <a:xfrm>
            <a:off x="268936" y="1582426"/>
            <a:ext cx="4087039" cy="508102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33" t="5469" r="4455"/>
          <a:stretch/>
        </p:blipFill>
        <p:spPr>
          <a:xfrm>
            <a:off x="4733165" y="1733266"/>
            <a:ext cx="3600400" cy="191175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06" y="3841129"/>
            <a:ext cx="2555918" cy="2852936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592391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4400" y="4071942"/>
            <a:ext cx="7315200" cy="2557458"/>
          </a:xfrm>
        </p:spPr>
        <p:txBody>
          <a:bodyPr/>
          <a:lstStyle/>
          <a:p>
            <a:pPr>
              <a:buNone/>
            </a:pPr>
            <a:r>
              <a:rPr lang="pl-PL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pl-PL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pl-PL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buNone/>
            </a:pPr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107504" y="404664"/>
            <a:ext cx="7315200" cy="715962"/>
          </a:xfrm>
        </p:spPr>
        <p:txBody>
          <a:bodyPr/>
          <a:lstStyle/>
          <a:p>
            <a:pPr algn="ctr"/>
            <a:r>
              <a:rPr lang="pl-PL" sz="3600" b="1" dirty="0" smtClean="0">
                <a:solidFill>
                  <a:schemeClr val="accent3"/>
                </a:solidFill>
              </a:rPr>
              <a:t>ZAPLANOWANE DZIAŁANIA</a:t>
            </a:r>
            <a:endParaRPr lang="pl-PL" sz="3600" b="1" dirty="0">
              <a:solidFill>
                <a:schemeClr val="accent3"/>
              </a:solidFill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323528" y="1412776"/>
            <a:ext cx="7920880" cy="517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l">
              <a:spcBef>
                <a:spcPct val="20000"/>
              </a:spcBef>
              <a:buFont typeface="+mj-lt"/>
              <a:buAutoNum type="arabicPeriod"/>
            </a:pPr>
            <a:r>
              <a:rPr lang="pl-PL" sz="2800" kern="0" dirty="0">
                <a:solidFill>
                  <a:srgbClr val="5F5F5F"/>
                </a:solidFill>
                <a:latin typeface="Microsoft Sans Serif"/>
              </a:rPr>
              <a:t>Akcja informacyjna skierowana do rodziców </a:t>
            </a:r>
            <a:r>
              <a:rPr lang="pl-PL" sz="2800" kern="0" dirty="0" smtClean="0">
                <a:solidFill>
                  <a:srgbClr val="5F5F5F"/>
                </a:solidFill>
                <a:latin typeface="Microsoft Sans Serif"/>
              </a:rPr>
              <a:t>                 i </a:t>
            </a:r>
            <a:r>
              <a:rPr lang="pl-PL" sz="2800" kern="0" dirty="0">
                <a:solidFill>
                  <a:srgbClr val="5F5F5F"/>
                </a:solidFill>
                <a:latin typeface="Microsoft Sans Serif"/>
              </a:rPr>
              <a:t>uczniów (strona internetowa i profil </a:t>
            </a:r>
            <a:r>
              <a:rPr lang="pl-PL" sz="2800" kern="0" dirty="0" smtClean="0">
                <a:solidFill>
                  <a:srgbClr val="5F5F5F"/>
                </a:solidFill>
                <a:latin typeface="Microsoft Sans Serif"/>
              </a:rPr>
              <a:t>szkolny  Facebook)</a:t>
            </a:r>
            <a:endParaRPr lang="pl-PL" sz="2800" kern="0" dirty="0">
              <a:solidFill>
                <a:srgbClr val="5F5F5F"/>
              </a:solidFill>
              <a:latin typeface="Microsoft Sans Serif"/>
            </a:endParaRPr>
          </a:p>
          <a:p>
            <a:pPr marL="514350" lvl="0" indent="-514350" algn="l">
              <a:spcBef>
                <a:spcPct val="20000"/>
              </a:spcBef>
              <a:buFont typeface="+mj-lt"/>
              <a:buAutoNum type="arabicPeriod"/>
            </a:pPr>
            <a:r>
              <a:rPr lang="pl-PL" sz="2800" kern="0" dirty="0">
                <a:solidFill>
                  <a:srgbClr val="5F5F5F"/>
                </a:solidFill>
                <a:latin typeface="Microsoft Sans Serif"/>
              </a:rPr>
              <a:t>Rodzinne Sprzątanie </a:t>
            </a:r>
            <a:r>
              <a:rPr lang="pl-PL" sz="2800" kern="0" dirty="0" smtClean="0">
                <a:solidFill>
                  <a:srgbClr val="5F5F5F"/>
                </a:solidFill>
                <a:latin typeface="Microsoft Sans Serif"/>
              </a:rPr>
              <a:t>Ziemi</a:t>
            </a:r>
            <a:endParaRPr lang="pl-PL" sz="2800" kern="0" dirty="0">
              <a:solidFill>
                <a:srgbClr val="5F5F5F"/>
              </a:solidFill>
              <a:latin typeface="Microsoft Sans Serif"/>
            </a:endParaRPr>
          </a:p>
          <a:p>
            <a:pPr marL="514350" lvl="0" indent="-514350" algn="l">
              <a:spcBef>
                <a:spcPct val="20000"/>
              </a:spcBef>
              <a:buFont typeface="+mj-lt"/>
              <a:buAutoNum type="arabicPeriod"/>
            </a:pPr>
            <a:r>
              <a:rPr lang="pl-PL" sz="2800" kern="0" dirty="0">
                <a:solidFill>
                  <a:srgbClr val="5F5F5F"/>
                </a:solidFill>
                <a:latin typeface="Microsoft Sans Serif"/>
              </a:rPr>
              <a:t>Sadzenie drzew, roślin w ogródkach </a:t>
            </a:r>
            <a:r>
              <a:rPr lang="pl-PL" sz="2800" kern="0" dirty="0" smtClean="0">
                <a:solidFill>
                  <a:srgbClr val="5F5F5F"/>
                </a:solidFill>
                <a:latin typeface="Microsoft Sans Serif"/>
              </a:rPr>
              <a:t>                  oraz </a:t>
            </a:r>
            <a:r>
              <a:rPr lang="pl-PL" sz="2800" kern="0" dirty="0">
                <a:solidFill>
                  <a:srgbClr val="5F5F5F"/>
                </a:solidFill>
                <a:latin typeface="Microsoft Sans Serif"/>
              </a:rPr>
              <a:t>na balkonach</a:t>
            </a:r>
          </a:p>
          <a:p>
            <a:pPr marL="514350" lvl="0" indent="-514350" algn="l">
              <a:spcBef>
                <a:spcPct val="20000"/>
              </a:spcBef>
              <a:buFont typeface="+mj-lt"/>
              <a:buAutoNum type="arabicPeriod"/>
            </a:pPr>
            <a:r>
              <a:rPr lang="pl-PL" sz="2800" kern="0" dirty="0">
                <a:solidFill>
                  <a:srgbClr val="5F5F5F"/>
                </a:solidFill>
                <a:latin typeface="Microsoft Sans Serif"/>
              </a:rPr>
              <a:t>Wdrażanie </a:t>
            </a:r>
            <a:r>
              <a:rPr lang="pl-PL" sz="2800" kern="0" dirty="0" smtClean="0">
                <a:solidFill>
                  <a:srgbClr val="5F5F5F"/>
                </a:solidFill>
                <a:latin typeface="Microsoft Sans Serif"/>
              </a:rPr>
              <a:t>uczniów do </a:t>
            </a:r>
            <a:r>
              <a:rPr lang="pl-PL" sz="2800" kern="0" dirty="0">
                <a:solidFill>
                  <a:srgbClr val="5F5F5F"/>
                </a:solidFill>
                <a:latin typeface="Microsoft Sans Serif"/>
              </a:rPr>
              <a:t>właściwej segregacji odpadów</a:t>
            </a:r>
          </a:p>
          <a:p>
            <a:pPr marL="514350" lvl="0" indent="-514350" algn="l">
              <a:spcBef>
                <a:spcPct val="20000"/>
              </a:spcBef>
              <a:buFont typeface="+mj-lt"/>
              <a:buAutoNum type="arabicPeriod"/>
            </a:pPr>
            <a:r>
              <a:rPr lang="pl-PL" sz="2800" kern="0" dirty="0">
                <a:solidFill>
                  <a:srgbClr val="5F5F5F"/>
                </a:solidFill>
                <a:latin typeface="Microsoft Sans Serif"/>
              </a:rPr>
              <a:t>Prezentacja multimedialna dla uczniów klas 1-3 oraz 4-8 na temat „Międzynarodowy Dzień Ziemi”</a:t>
            </a:r>
          </a:p>
        </p:txBody>
      </p:sp>
      <p:pic>
        <p:nvPicPr>
          <p:cNvPr id="5122" name="Picture 2" descr="C:\Users\Paulina\AppData\Local\Microsoft\Windows\INetCache\IE\QNBSSI5N\330px-Ecologi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492896"/>
            <a:ext cx="1409430" cy="165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3200" kern="0" dirty="0" smtClean="0">
                <a:solidFill>
                  <a:schemeClr val="bg1"/>
                </a:solidFill>
              </a:rPr>
              <a:t>KONKURS – EKOTORBA</a:t>
            </a:r>
            <a:endParaRPr lang="pl-PL" sz="32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00" y="1628800"/>
            <a:ext cx="4098768" cy="5081186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21420"/>
            <a:ext cx="3816424" cy="5088565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90432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3200" kern="0" dirty="0" smtClean="0">
                <a:solidFill>
                  <a:schemeClr val="bg1"/>
                </a:solidFill>
              </a:rPr>
              <a:t>KONKURS – EKOTORBA</a:t>
            </a:r>
            <a:endParaRPr lang="pl-PL" sz="32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1" y="1314311"/>
            <a:ext cx="3705876" cy="494116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14310"/>
            <a:ext cx="3705877" cy="4941169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08686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3200" kern="0" dirty="0" smtClean="0">
                <a:solidFill>
                  <a:schemeClr val="bg1"/>
                </a:solidFill>
              </a:rPr>
              <a:t>KONKURS – EKOTORBA</a:t>
            </a:r>
            <a:endParaRPr lang="pl-PL" sz="32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 b="7320"/>
          <a:stretch/>
        </p:blipFill>
        <p:spPr>
          <a:xfrm>
            <a:off x="121027" y="2005358"/>
            <a:ext cx="2981930" cy="4508530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573" y="2348880"/>
            <a:ext cx="2711678" cy="364472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1" b="3837"/>
          <a:stretch/>
        </p:blipFill>
        <p:spPr>
          <a:xfrm>
            <a:off x="6135230" y="2021390"/>
            <a:ext cx="2900921" cy="4476465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83463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>
                <a:solidFill>
                  <a:schemeClr val="tx1">
                    <a:lumMod val="50000"/>
                  </a:schemeClr>
                </a:solidFill>
              </a:rPr>
              <a:t>POKAZ EKO MODY</a:t>
            </a:r>
            <a:endParaRPr lang="pl-PL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05" y="2438400"/>
            <a:ext cx="612019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71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POKAZ – EKO MODY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96752"/>
            <a:ext cx="3888432" cy="2708920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6" b="40300"/>
          <a:stretch/>
        </p:blipFill>
        <p:spPr>
          <a:xfrm>
            <a:off x="539552" y="4108127"/>
            <a:ext cx="3888432" cy="263105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824409"/>
            <a:ext cx="3419722" cy="4567436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33719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POKAZ – EKO MODY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7651826" cy="4472597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85944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POKAZ – EKO MODY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"/>
          <a:stretch/>
        </p:blipFill>
        <p:spPr>
          <a:xfrm>
            <a:off x="107504" y="1746912"/>
            <a:ext cx="2518074" cy="5039080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5"/>
          <a:stretch/>
        </p:blipFill>
        <p:spPr>
          <a:xfrm>
            <a:off x="3059832" y="1746912"/>
            <a:ext cx="2831275" cy="503907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4"/>
          <a:stretch/>
        </p:blipFill>
        <p:spPr>
          <a:xfrm>
            <a:off x="6360368" y="1746911"/>
            <a:ext cx="2450645" cy="5039080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83604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POKAZ – EKO MODY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78148"/>
            <a:ext cx="2367644" cy="48691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8"/>
          <a:stretch/>
        </p:blipFill>
        <p:spPr>
          <a:xfrm>
            <a:off x="3275856" y="1878148"/>
            <a:ext cx="2649642" cy="488438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263" y="1911472"/>
            <a:ext cx="2304256" cy="48510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006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POKAZ – EKO MODY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91" y="1772817"/>
            <a:ext cx="2591664" cy="479715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228" y="1772816"/>
            <a:ext cx="2376264" cy="4797153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3" b="8458"/>
          <a:stretch/>
        </p:blipFill>
        <p:spPr>
          <a:xfrm>
            <a:off x="6130616" y="1772816"/>
            <a:ext cx="2706903" cy="4797152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0972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1772816"/>
            <a:ext cx="7315200" cy="715962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chemeClr val="tx1">
                    <a:lumMod val="50000"/>
                  </a:schemeClr>
                </a:solidFill>
              </a:rPr>
              <a:t>PRACE PLASTYCZNE NASZYCH UCZNIÓW</a:t>
            </a:r>
            <a:endParaRPr lang="pl-PL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2" y="3002829"/>
            <a:ext cx="5443125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6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368276"/>
            <a:ext cx="7488832" cy="5373091"/>
          </a:xfrm>
        </p:spPr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pl-PL" sz="2800" dirty="0"/>
              <a:t>Tworzenie prezentacji multimedialnych przez uczniów o tematyce ekologicznej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pl-PL" sz="2800" dirty="0"/>
              <a:t>Tworzenie </a:t>
            </a:r>
            <a:r>
              <a:rPr lang="pl-PL" sz="2800" dirty="0" smtClean="0"/>
              <a:t>grafiki komputerowej - Ulotka               na </a:t>
            </a:r>
            <a:r>
              <a:rPr lang="pl-PL" sz="2800" dirty="0"/>
              <a:t>temat „Dbam o Ziemię”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pl-PL" sz="2800" dirty="0"/>
              <a:t>Tworzenie plakatów na temat </a:t>
            </a:r>
            <a:r>
              <a:rPr lang="pl-PL" sz="2800" dirty="0" smtClean="0"/>
              <a:t>„Ziemia – nasz wspólny dom”</a:t>
            </a:r>
            <a:endParaRPr lang="pl-PL" sz="2800" dirty="0"/>
          </a:p>
          <a:p>
            <a:pPr marL="514350" indent="-514350">
              <a:buFont typeface="+mj-lt"/>
              <a:buAutoNum type="arabicPeriod" startAt="6"/>
            </a:pPr>
            <a:r>
              <a:rPr lang="pl-PL" sz="2800" dirty="0"/>
              <a:t>Tworzenie map myśli </a:t>
            </a:r>
            <a:r>
              <a:rPr lang="pl-PL" sz="2800" dirty="0" smtClean="0"/>
              <a:t>na temat „Ekologia</a:t>
            </a:r>
            <a:r>
              <a:rPr lang="pl-PL" sz="2800" dirty="0"/>
              <a:t>”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pl-PL" sz="2800" dirty="0"/>
              <a:t>Tworzenie wierszy i rymowanek </a:t>
            </a:r>
            <a:r>
              <a:rPr lang="pl-PL" sz="2800" dirty="0" smtClean="0"/>
              <a:t>                 o </a:t>
            </a:r>
            <a:r>
              <a:rPr lang="pl-PL" sz="2800" dirty="0"/>
              <a:t>tematyce ekologicznej</a:t>
            </a:r>
          </a:p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5041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Paulina\AppData\Local\Microsoft\Windows\INetCache\IE\ZLTWASOH\Eco-friendly-tag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631" y="4329101"/>
            <a:ext cx="214814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47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sz="3600" kern="0" dirty="0" smtClean="0">
                <a:solidFill>
                  <a:schemeClr val="bg1"/>
                </a:solidFill>
              </a:rPr>
              <a:t>„WYCZAROWANE Z ODPADÓW”</a:t>
            </a:r>
            <a:endParaRPr lang="pl-PL" sz="36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3" y="1877628"/>
            <a:ext cx="3193958" cy="4310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3" t="9553" r="15074" b="5472"/>
          <a:stretch/>
        </p:blipFill>
        <p:spPr>
          <a:xfrm>
            <a:off x="3779912" y="1877628"/>
            <a:ext cx="5004048" cy="433610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46257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sz="3600" kern="0" dirty="0" smtClean="0">
                <a:solidFill>
                  <a:schemeClr val="bg1"/>
                </a:solidFill>
              </a:rPr>
              <a:t>„WYCZAROWANE Z ODPADÓW”</a:t>
            </a:r>
            <a:endParaRPr lang="pl-PL" sz="36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01768"/>
            <a:ext cx="3843326" cy="516576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01768"/>
            <a:ext cx="3816424" cy="516576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7080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sz="3600" kern="0" dirty="0" smtClean="0">
                <a:solidFill>
                  <a:schemeClr val="bg1"/>
                </a:solidFill>
              </a:rPr>
              <a:t>„WYCZAROWANE Z ODPADÓW”</a:t>
            </a:r>
            <a:endParaRPr lang="pl-PL" sz="36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02182"/>
            <a:ext cx="3744416" cy="50328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596233"/>
            <a:ext cx="3816424" cy="503876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1923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sz="3600" kern="0" dirty="0" smtClean="0">
                <a:solidFill>
                  <a:schemeClr val="bg1"/>
                </a:solidFill>
              </a:rPr>
              <a:t>„WYCZAROWANE Z ODPADÓW”</a:t>
            </a:r>
            <a:endParaRPr lang="pl-PL" sz="36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8" t="16097" r="18591" b="24122"/>
          <a:stretch/>
        </p:blipFill>
        <p:spPr>
          <a:xfrm rot="16200000">
            <a:off x="-24652" y="2481038"/>
            <a:ext cx="4896543" cy="33360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7" t="13532" r="11045" b="7463"/>
          <a:stretch/>
        </p:blipFill>
        <p:spPr>
          <a:xfrm rot="5400000">
            <a:off x="4022403" y="2394674"/>
            <a:ext cx="4896542" cy="35088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95639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sz="3600" kern="0" dirty="0" smtClean="0">
                <a:solidFill>
                  <a:schemeClr val="bg1"/>
                </a:solidFill>
              </a:rPr>
              <a:t>„WYCZAROWANE Z ODPADÓW”</a:t>
            </a:r>
            <a:endParaRPr lang="pl-PL" sz="36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0" r="30182"/>
          <a:stretch/>
        </p:blipFill>
        <p:spPr>
          <a:xfrm>
            <a:off x="63536" y="1628800"/>
            <a:ext cx="2679557" cy="49685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5" r="29553"/>
          <a:stretch/>
        </p:blipFill>
        <p:spPr>
          <a:xfrm>
            <a:off x="2936646" y="1628800"/>
            <a:ext cx="2731336" cy="4954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7" t="4179" r="3726" b="3800"/>
          <a:stretch/>
        </p:blipFill>
        <p:spPr>
          <a:xfrm>
            <a:off x="5868144" y="1628800"/>
            <a:ext cx="3059832" cy="496855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2656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PRACE PLASTYCZNE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760"/>
            <a:ext cx="3903210" cy="262222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71553"/>
            <a:ext cx="3903210" cy="2697807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94"/>
          <a:stretch/>
        </p:blipFill>
        <p:spPr>
          <a:xfrm>
            <a:off x="4413984" y="1916832"/>
            <a:ext cx="4470710" cy="4514850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169808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PRACE PLASTYCZNE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12776"/>
            <a:ext cx="5157192" cy="515719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9" t="3781" r="6401" b="7463"/>
          <a:stretch/>
        </p:blipFill>
        <p:spPr>
          <a:xfrm>
            <a:off x="5652120" y="1715526"/>
            <a:ext cx="3386770" cy="4825878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8953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PRACE PLASTYCZNE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1" b="14428"/>
          <a:stretch/>
        </p:blipFill>
        <p:spPr>
          <a:xfrm>
            <a:off x="163524" y="1196752"/>
            <a:ext cx="3673588" cy="272929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6" r="31194"/>
          <a:stretch/>
        </p:blipFill>
        <p:spPr>
          <a:xfrm rot="16200000">
            <a:off x="688224" y="3552371"/>
            <a:ext cx="2624188" cy="367358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5771" r="8657" b="11729"/>
          <a:stretch/>
        </p:blipFill>
        <p:spPr>
          <a:xfrm>
            <a:off x="3995936" y="2256498"/>
            <a:ext cx="5037516" cy="3672406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6629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PRACE PLASTYCZNE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8" t="2786" r="32351" b="-348"/>
          <a:stretch/>
        </p:blipFill>
        <p:spPr>
          <a:xfrm rot="16200000">
            <a:off x="744235" y="704036"/>
            <a:ext cx="2735906" cy="3865353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3" r="30858"/>
          <a:stretch/>
        </p:blipFill>
        <p:spPr>
          <a:xfrm rot="16200000">
            <a:off x="816044" y="3512546"/>
            <a:ext cx="2592288" cy="386535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6" t="5900" r="25671"/>
          <a:stretch/>
        </p:blipFill>
        <p:spPr>
          <a:xfrm rot="16200000">
            <a:off x="4595152" y="1760237"/>
            <a:ext cx="4011297" cy="4777681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15514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PRACE PLASTYCZNE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5900" r="3284" b="4278"/>
          <a:stretch/>
        </p:blipFill>
        <p:spPr>
          <a:xfrm>
            <a:off x="179510" y="1196752"/>
            <a:ext cx="4032449" cy="273630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8640" r="20000"/>
          <a:stretch/>
        </p:blipFill>
        <p:spPr>
          <a:xfrm>
            <a:off x="179513" y="4116370"/>
            <a:ext cx="4032448" cy="2547584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620" r="2388" b="3798"/>
          <a:stretch/>
        </p:blipFill>
        <p:spPr>
          <a:xfrm>
            <a:off x="4412658" y="2384772"/>
            <a:ext cx="4462088" cy="3079990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06720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79512" y="1368277"/>
            <a:ext cx="8280920" cy="5373091"/>
          </a:xfrm>
        </p:spPr>
        <p:txBody>
          <a:bodyPr/>
          <a:lstStyle/>
          <a:p>
            <a:pPr marL="514350" indent="-514350">
              <a:buFont typeface="+mj-lt"/>
              <a:buAutoNum type="arabicPeriod" startAt="11"/>
            </a:pPr>
            <a:r>
              <a:rPr lang="pl-PL" sz="2800" dirty="0"/>
              <a:t>Organizacja konkursów szkolnych: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800" dirty="0" smtClean="0"/>
              <a:t>Konkurs </a:t>
            </a:r>
            <a:r>
              <a:rPr lang="pl-PL" sz="2800" dirty="0"/>
              <a:t>fotograficzny „Przyroda w obiektywie”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800" dirty="0" smtClean="0"/>
              <a:t>Konkurs </a:t>
            </a:r>
            <a:r>
              <a:rPr lang="pl-PL" sz="2800" dirty="0"/>
              <a:t>plastyczny „Eko-torba”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pl-PL" sz="2800" dirty="0" smtClean="0"/>
              <a:t>Konkurs </a:t>
            </a:r>
            <a:r>
              <a:rPr lang="pl-PL" sz="2800" dirty="0"/>
              <a:t>grafiki komputerowej „Dbam o Ziemię”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pl-PL" sz="2800" dirty="0"/>
              <a:t>Pokaz </a:t>
            </a:r>
            <a:r>
              <a:rPr lang="pl-PL" sz="2800" dirty="0" smtClean="0"/>
              <a:t>Eko - Mody</a:t>
            </a:r>
            <a:endParaRPr lang="pl-PL" sz="2800" dirty="0"/>
          </a:p>
          <a:p>
            <a:pPr marL="514350" indent="-514350">
              <a:buFont typeface="+mj-lt"/>
              <a:buAutoNum type="arabicPeriod" startAt="11"/>
            </a:pPr>
            <a:r>
              <a:rPr lang="pl-PL" sz="2800" dirty="0" smtClean="0"/>
              <a:t>Projekcja filmu edukacyjnego </a:t>
            </a:r>
            <a:r>
              <a:rPr lang="pl-PL" sz="2800" dirty="0"/>
              <a:t>– </a:t>
            </a:r>
            <a:r>
              <a:rPr lang="pl-PL" sz="2800" dirty="0" err="1"/>
              <a:t>Edukredka</a:t>
            </a:r>
            <a:r>
              <a:rPr lang="pl-PL" sz="2800" dirty="0"/>
              <a:t> „Dzień Ziemi”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pl-PL" sz="2800" dirty="0"/>
              <a:t>Projektowanie i wykonywanie zadań interaktywnych przy pomocy portalu wordwall.net</a:t>
            </a:r>
          </a:p>
          <a:p>
            <a:pPr marL="514350" indent="-514350">
              <a:buFont typeface="+mj-lt"/>
              <a:buAutoNum type="arabicPeriod" startAt="11"/>
            </a:pPr>
            <a:r>
              <a:rPr lang="pl-PL" sz="2800" dirty="0"/>
              <a:t>Nauka i śpiew piosenek o ekologii </a:t>
            </a:r>
          </a:p>
          <a:p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504113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r="19932"/>
          <a:stretch/>
        </p:blipFill>
        <p:spPr bwMode="auto">
          <a:xfrm>
            <a:off x="7060250" y="4797152"/>
            <a:ext cx="182281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76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PRACE PLASTYCZNE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8" t="12537" r="12686" b="21592"/>
          <a:stretch/>
        </p:blipFill>
        <p:spPr>
          <a:xfrm>
            <a:off x="189785" y="1313115"/>
            <a:ext cx="3976927" cy="269194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3781" r="1045" b="4080"/>
          <a:stretch/>
        </p:blipFill>
        <p:spPr>
          <a:xfrm>
            <a:off x="189785" y="4201038"/>
            <a:ext cx="3976927" cy="2598633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0" t="3781" r="3881" b="6269"/>
          <a:stretch/>
        </p:blipFill>
        <p:spPr>
          <a:xfrm>
            <a:off x="4427984" y="1313115"/>
            <a:ext cx="3638711" cy="2665637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7761" r="9104" b="6070"/>
          <a:stretch/>
        </p:blipFill>
        <p:spPr>
          <a:xfrm>
            <a:off x="4444365" y="4201037"/>
            <a:ext cx="3622330" cy="259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0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PRACE PLASTYCZNE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16340" r="12985" b="10249"/>
          <a:stretch/>
        </p:blipFill>
        <p:spPr>
          <a:xfrm>
            <a:off x="148323" y="1268760"/>
            <a:ext cx="3975818" cy="251834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" t="11121" r="7463" b="4876"/>
          <a:stretch/>
        </p:blipFill>
        <p:spPr>
          <a:xfrm>
            <a:off x="148323" y="3925478"/>
            <a:ext cx="3975818" cy="281588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5" t="9353" r="7014" b="11244"/>
          <a:stretch/>
        </p:blipFill>
        <p:spPr>
          <a:xfrm>
            <a:off x="4283968" y="1268760"/>
            <a:ext cx="4149760" cy="2518349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" t="12538" r="3284" b="4035"/>
          <a:stretch/>
        </p:blipFill>
        <p:spPr>
          <a:xfrm>
            <a:off x="4273054" y="3925478"/>
            <a:ext cx="4160674" cy="2771567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3325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PRACE PLASTYCZNE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7" r="9851"/>
          <a:stretch/>
        </p:blipFill>
        <p:spPr>
          <a:xfrm>
            <a:off x="179512" y="1340768"/>
            <a:ext cx="3779352" cy="2592288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8" r="7910"/>
          <a:stretch/>
        </p:blipFill>
        <p:spPr>
          <a:xfrm>
            <a:off x="179512" y="4077072"/>
            <a:ext cx="3779352" cy="2664296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340768"/>
            <a:ext cx="3744416" cy="5397081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9473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179512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sz="4000" kern="0" dirty="0" smtClean="0">
                <a:solidFill>
                  <a:schemeClr val="bg1"/>
                </a:solidFill>
              </a:rPr>
              <a:t>PRACE PLASTYCZNE</a:t>
            </a:r>
            <a:endParaRPr lang="pl-PL" sz="4000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68760"/>
            <a:ext cx="3441576" cy="258118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42" y="4077071"/>
            <a:ext cx="3445470" cy="2584103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95"/>
          <a:stretch/>
        </p:blipFill>
        <p:spPr>
          <a:xfrm>
            <a:off x="4067944" y="1268760"/>
            <a:ext cx="3744416" cy="258118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5" t="31642" r="28806" b="13234"/>
          <a:stretch/>
        </p:blipFill>
        <p:spPr>
          <a:xfrm>
            <a:off x="4067944" y="4077071"/>
            <a:ext cx="3744416" cy="2584102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9926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5576" y="1844824"/>
            <a:ext cx="7315200" cy="715962"/>
          </a:xfrm>
        </p:spPr>
        <p:txBody>
          <a:bodyPr/>
          <a:lstStyle/>
          <a:p>
            <a:pPr algn="ctr"/>
            <a:r>
              <a:rPr lang="pl-PL" b="1" dirty="0" smtClean="0"/>
              <a:t>ZRZUTY EKRANU </a:t>
            </a:r>
            <a:br>
              <a:rPr lang="pl-PL" b="1" dirty="0" smtClean="0"/>
            </a:br>
            <a:r>
              <a:rPr lang="pl-PL" b="1" dirty="0" smtClean="0"/>
              <a:t>ZAJĘCIA ZDALNE</a:t>
            </a:r>
            <a:endParaRPr lang="pl-PL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212976"/>
            <a:ext cx="5165304" cy="3443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328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bg1"/>
                </a:solidFill>
              </a:rPr>
              <a:t>ZAJĘCIA ZDALNE</a:t>
            </a:r>
            <a:endParaRPr lang="pl-PL" b="1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268760"/>
            <a:ext cx="3456384" cy="259228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916832"/>
            <a:ext cx="3428733" cy="460851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05064"/>
            <a:ext cx="3472641" cy="260448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7067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bg1"/>
                </a:solidFill>
              </a:rPr>
              <a:t>ZAJĘCIA ZDALNE</a:t>
            </a:r>
            <a:endParaRPr lang="pl-PL" b="1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72816"/>
            <a:ext cx="3528392" cy="47424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72816"/>
            <a:ext cx="4273472" cy="20616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54812"/>
            <a:ext cx="4273472" cy="226046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0146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323528" y="1844824"/>
            <a:ext cx="7772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tx1">
                    <a:lumMod val="50000"/>
                  </a:schemeClr>
                </a:solidFill>
              </a:rPr>
              <a:t>MAPY MENTALNE</a:t>
            </a:r>
            <a:endParaRPr lang="pl-PL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686" y="2780928"/>
            <a:ext cx="4790084" cy="360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09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bg1"/>
                </a:solidFill>
              </a:rPr>
              <a:t>MAPY MENTALNE</a:t>
            </a:r>
            <a:endParaRPr lang="pl-PL" b="1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159348" y="810039"/>
            <a:ext cx="2765472" cy="3717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7" y="4136745"/>
            <a:ext cx="3717033" cy="26046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85819"/>
            <a:ext cx="3740395" cy="27828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4136745"/>
            <a:ext cx="3740395" cy="260462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955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bg1"/>
                </a:solidFill>
              </a:rPr>
              <a:t>MAPY MENTALNE</a:t>
            </a:r>
            <a:endParaRPr lang="pl-PL" b="1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6" t="5545" b="6317"/>
          <a:stretch/>
        </p:blipFill>
        <p:spPr>
          <a:xfrm>
            <a:off x="589586" y="1268760"/>
            <a:ext cx="3790115" cy="26642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5545" b="2305"/>
          <a:stretch/>
        </p:blipFill>
        <p:spPr>
          <a:xfrm>
            <a:off x="589586" y="4121696"/>
            <a:ext cx="3790115" cy="261967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3208" b="6117"/>
          <a:stretch/>
        </p:blipFill>
        <p:spPr>
          <a:xfrm>
            <a:off x="4716016" y="1250039"/>
            <a:ext cx="3854023" cy="26792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" t="6664" r="2286" b="4698"/>
          <a:stretch/>
        </p:blipFill>
        <p:spPr>
          <a:xfrm>
            <a:off x="4716016" y="4121697"/>
            <a:ext cx="3854023" cy="261967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0042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2204864"/>
            <a:ext cx="7772400" cy="704850"/>
          </a:xfrm>
        </p:spPr>
        <p:txBody>
          <a:bodyPr/>
          <a:lstStyle/>
          <a:p>
            <a:pPr algn="ctr"/>
            <a:r>
              <a:rPr lang="pl-PL" sz="4400" b="1" dirty="0" smtClean="0">
                <a:solidFill>
                  <a:schemeClr val="tx1">
                    <a:lumMod val="50000"/>
                  </a:schemeClr>
                </a:solidFill>
              </a:rPr>
              <a:t>RODZINNE SPRZĄTANIE ŚWIATA</a:t>
            </a:r>
            <a:endParaRPr lang="pl-PL" sz="4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870" y="3703152"/>
            <a:ext cx="4602088" cy="297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02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bg1"/>
                </a:solidFill>
              </a:rPr>
              <a:t>MAPY MENTALNE</a:t>
            </a:r>
            <a:endParaRPr lang="pl-PL" b="1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5" t="12235" r="4031" b="14944"/>
          <a:stretch/>
        </p:blipFill>
        <p:spPr>
          <a:xfrm>
            <a:off x="539552" y="1240950"/>
            <a:ext cx="4088828" cy="24508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1" r="4564" b="2898"/>
          <a:stretch/>
        </p:blipFill>
        <p:spPr>
          <a:xfrm>
            <a:off x="539552" y="3933056"/>
            <a:ext cx="4088828" cy="28125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" t="3609" b="2906"/>
          <a:stretch/>
        </p:blipFill>
        <p:spPr>
          <a:xfrm>
            <a:off x="4860032" y="1240950"/>
            <a:ext cx="3819551" cy="24508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5545" r="2387" b="3509"/>
          <a:stretch/>
        </p:blipFill>
        <p:spPr>
          <a:xfrm>
            <a:off x="4860033" y="3933056"/>
            <a:ext cx="3888432" cy="28125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2153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bg1"/>
                </a:solidFill>
              </a:rPr>
              <a:t>MAPY MENTALNE</a:t>
            </a:r>
            <a:endParaRPr lang="pl-PL" b="1" kern="0" dirty="0">
              <a:solidFill>
                <a:schemeClr val="bg1"/>
              </a:solidFill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" t="7421" r="5224" b="4111"/>
          <a:stretch/>
        </p:blipFill>
        <p:spPr>
          <a:xfrm>
            <a:off x="683568" y="1268759"/>
            <a:ext cx="3825255" cy="274218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6" t="5545" r="2239" b="4312"/>
          <a:stretch/>
        </p:blipFill>
        <p:spPr>
          <a:xfrm>
            <a:off x="4644008" y="1268760"/>
            <a:ext cx="3820315" cy="27421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t="4010" r="2985" b="3709"/>
          <a:stretch/>
        </p:blipFill>
        <p:spPr>
          <a:xfrm>
            <a:off x="683567" y="4102438"/>
            <a:ext cx="3825255" cy="2560209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1" t="3810" r="7433" b="7119"/>
          <a:stretch/>
        </p:blipFill>
        <p:spPr>
          <a:xfrm>
            <a:off x="4644007" y="4102438"/>
            <a:ext cx="3820315" cy="256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 txBox="1">
            <a:spLocks/>
          </p:cNvSpPr>
          <p:nvPr/>
        </p:nvSpPr>
        <p:spPr bwMode="auto">
          <a:xfrm>
            <a:off x="323528" y="1844824"/>
            <a:ext cx="7772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tx1">
                    <a:lumMod val="50000"/>
                  </a:schemeClr>
                </a:solidFill>
              </a:rPr>
              <a:t>LINKI</a:t>
            </a:r>
            <a:endParaRPr lang="pl-PL" b="1" kern="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t="8418" r="21313" b="11270"/>
          <a:stretch/>
        </p:blipFill>
        <p:spPr bwMode="auto">
          <a:xfrm>
            <a:off x="1907704" y="2720398"/>
            <a:ext cx="4806198" cy="3495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000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70491" y="1412776"/>
            <a:ext cx="7959109" cy="5216624"/>
          </a:xfrm>
        </p:spPr>
        <p:txBody>
          <a:bodyPr/>
          <a:lstStyle/>
          <a:p>
            <a:pPr marL="0" indent="0">
              <a:buNone/>
            </a:pPr>
            <a:r>
              <a:rPr lang="pl-PL" sz="2000" b="1" dirty="0" smtClean="0"/>
              <a:t>KAMPANIA INFORMACYJNA DLA RODZICÓW I UCZNIÓW:</a:t>
            </a:r>
          </a:p>
          <a:p>
            <a:r>
              <a:rPr lang="pl-PL" sz="2000" dirty="0">
                <a:hlinkClick r:id="rId2"/>
              </a:rPr>
              <a:t>https://</a:t>
            </a:r>
            <a:r>
              <a:rPr lang="pl-PL" sz="2000" dirty="0" smtClean="0">
                <a:hlinkClick r:id="rId2"/>
              </a:rPr>
              <a:t>sp30.edu.bydgoszcz.pl/akcja-samorzadu-z-okazji-dnia-ziemi-22-kwietnia-w1,300,39466.html</a:t>
            </a:r>
            <a:endParaRPr lang="pl-PL" sz="2000" dirty="0" smtClean="0"/>
          </a:p>
          <a:p>
            <a:r>
              <a:rPr lang="pl-PL" sz="2000" dirty="0">
                <a:hlinkClick r:id="rId3"/>
              </a:rPr>
              <a:t>https://</a:t>
            </a:r>
            <a:r>
              <a:rPr lang="pl-PL" sz="2000" dirty="0" smtClean="0">
                <a:hlinkClick r:id="rId3"/>
              </a:rPr>
              <a:t>www.facebook.com/sp30bydgoszcz/posts/1927153887424964</a:t>
            </a:r>
            <a:endParaRPr lang="pl-PL" sz="2000" dirty="0" smtClean="0"/>
          </a:p>
          <a:p>
            <a:r>
              <a:rPr lang="pl-PL" sz="2000" dirty="0">
                <a:hlinkClick r:id="rId4"/>
              </a:rPr>
              <a:t>https://</a:t>
            </a:r>
            <a:r>
              <a:rPr lang="pl-PL" sz="2000" dirty="0" smtClean="0">
                <a:hlinkClick r:id="rId4"/>
              </a:rPr>
              <a:t>sp30.edu.bydgoszcz.pl/konkursy-ekologiczne-w-ramach-miedzynarodowego-dnia-ziemi-w1,580,39464.html?fbclid=IwAR1LV69gtsT9IftPZSj-mRNAL0wL2dbhCKVDFigpyRfxawfjjj06EYhJylA</a:t>
            </a:r>
            <a:endParaRPr lang="pl-PL" sz="2000" dirty="0" smtClean="0"/>
          </a:p>
          <a:p>
            <a:pPr marL="0" indent="0">
              <a:buNone/>
            </a:pPr>
            <a:r>
              <a:rPr lang="pl-PL" sz="2000" b="1" dirty="0" smtClean="0"/>
              <a:t>INFORMACJA O PRZEBIEGU DNIA ZIEMI:</a:t>
            </a:r>
          </a:p>
          <a:p>
            <a:r>
              <a:rPr lang="pl-PL" sz="2000" dirty="0">
                <a:hlinkClick r:id="rId5"/>
              </a:rPr>
              <a:t>https://</a:t>
            </a:r>
            <a:r>
              <a:rPr lang="pl-PL" sz="2000" dirty="0" smtClean="0">
                <a:hlinkClick r:id="rId5"/>
              </a:rPr>
              <a:t>www.facebook.com/sp30bydgoszcz/posts/1928341787306174</a:t>
            </a:r>
            <a:endParaRPr lang="pl-PL" sz="2000" dirty="0" smtClean="0"/>
          </a:p>
          <a:p>
            <a:r>
              <a:rPr lang="pl-PL" sz="2000" dirty="0">
                <a:hlinkClick r:id="rId6"/>
              </a:rPr>
              <a:t>https://sp30.edu.bydgoszcz.pl/dbamy-o-nasza-planete--</a:t>
            </a:r>
            <a:r>
              <a:rPr lang="pl-PL" sz="2000" dirty="0" smtClean="0">
                <a:hlinkClick r:id="rId6"/>
              </a:rPr>
              <a:t>w1,580,39745.html</a:t>
            </a:r>
            <a:endParaRPr lang="pl-PL" sz="2000" dirty="0" smtClean="0"/>
          </a:p>
          <a:p>
            <a:endParaRPr lang="pl-PL" sz="2000" dirty="0" smtClean="0"/>
          </a:p>
          <a:p>
            <a:endParaRPr lang="pl-PL" sz="2000" dirty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bg1"/>
                </a:solidFill>
              </a:rPr>
              <a:t>LINKI</a:t>
            </a:r>
            <a:endParaRPr lang="pl-PL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52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340768"/>
            <a:ext cx="7834064" cy="5288632"/>
          </a:xfrm>
        </p:spPr>
        <p:txBody>
          <a:bodyPr/>
          <a:lstStyle/>
          <a:p>
            <a:pPr marL="0" indent="0">
              <a:buNone/>
            </a:pPr>
            <a:r>
              <a:rPr lang="pl-PL" sz="2400" b="1" dirty="0" smtClean="0"/>
              <a:t>ZADANIA EDUKACYJNE DLA UCZNIÓW:</a:t>
            </a:r>
          </a:p>
          <a:p>
            <a:r>
              <a:rPr lang="pl-PL" sz="2000" dirty="0">
                <a:hlinkClick r:id="rId2"/>
              </a:rPr>
              <a:t>https://</a:t>
            </a:r>
            <a:r>
              <a:rPr lang="pl-PL" sz="2000" dirty="0" smtClean="0">
                <a:hlinkClick r:id="rId2"/>
              </a:rPr>
              <a:t>drive.google.com/drive/folders/1xYGIRnPjQWnaxg89PgCuph4IpudyVwrL?fbclid=IwAR1AFvGWf0b4CzvOZVPsTrPOI8F_qUheFF0FDqrMTsmCkaWJ8A-28s5c5gg</a:t>
            </a:r>
            <a:endParaRPr lang="pl-PL" sz="2000" dirty="0" smtClean="0"/>
          </a:p>
          <a:p>
            <a:r>
              <a:rPr lang="pl-PL" sz="2400" dirty="0">
                <a:hlinkClick r:id="rId3"/>
              </a:rPr>
              <a:t>https://</a:t>
            </a:r>
            <a:r>
              <a:rPr lang="pl-PL" sz="2400" dirty="0" smtClean="0">
                <a:hlinkClick r:id="rId3"/>
              </a:rPr>
              <a:t>www.youtube.com/watch?v=kdSG0TK7kBc</a:t>
            </a:r>
            <a:endParaRPr lang="pl-PL" sz="2400" dirty="0" smtClean="0"/>
          </a:p>
          <a:p>
            <a:r>
              <a:rPr lang="pl-PL" sz="2400" dirty="0">
                <a:hlinkClick r:id="rId4"/>
              </a:rPr>
              <a:t>https://</a:t>
            </a:r>
            <a:r>
              <a:rPr lang="pl-PL" sz="2400" dirty="0" smtClean="0">
                <a:hlinkClick r:id="rId4"/>
              </a:rPr>
              <a:t>wordwall.net/pl/resource/14824634/przyroda/quiz-przyrodniczy</a:t>
            </a:r>
            <a:endParaRPr lang="pl-PL" sz="2400" dirty="0" smtClean="0"/>
          </a:p>
          <a:p>
            <a:r>
              <a:rPr lang="pl-PL" sz="2400" dirty="0">
                <a:hlinkClick r:id="rId5"/>
              </a:rPr>
              <a:t>https://</a:t>
            </a:r>
            <a:r>
              <a:rPr lang="pl-PL" sz="2400" dirty="0" smtClean="0">
                <a:hlinkClick r:id="rId5"/>
              </a:rPr>
              <a:t>wordwall.net/pl/resource/14889673/biologia/krzy%c5%bc%c3%b3wka-mi%c4%99dzynarodowy-dzie%c5%84-ziemi</a:t>
            </a:r>
            <a:endParaRPr lang="pl-PL" sz="2400" dirty="0" smtClean="0"/>
          </a:p>
          <a:p>
            <a:r>
              <a:rPr lang="pl-PL" sz="2400" dirty="0">
                <a:hlinkClick r:id="rId6"/>
              </a:rPr>
              <a:t>https://</a:t>
            </a:r>
            <a:r>
              <a:rPr lang="pl-PL" sz="2400" dirty="0" smtClean="0">
                <a:hlinkClick r:id="rId6"/>
              </a:rPr>
              <a:t>wordwall.net/pl/resource/14893737/biologia/posegreguj-odpady</a:t>
            </a:r>
            <a:endParaRPr lang="pl-PL" sz="2400" dirty="0" smtClean="0"/>
          </a:p>
          <a:p>
            <a:r>
              <a:rPr lang="pl-PL" sz="2400" dirty="0">
                <a:hlinkClick r:id="rId7"/>
              </a:rPr>
              <a:t>https://</a:t>
            </a:r>
            <a:r>
              <a:rPr lang="pl-PL" sz="2400" dirty="0" smtClean="0">
                <a:hlinkClick r:id="rId7"/>
              </a:rPr>
              <a:t>drive.google.com/file/d/1u5zXA7BIw0uaR6usjDr10RzVjZoerLJi/view?usp=sharing</a:t>
            </a:r>
            <a:endParaRPr lang="pl-PL" sz="2400" dirty="0" smtClean="0"/>
          </a:p>
          <a:p>
            <a:endParaRPr lang="pl-PL" sz="2400" dirty="0" smtClean="0"/>
          </a:p>
          <a:p>
            <a:endParaRPr lang="pl-PL" sz="2400" b="1" dirty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270491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pl-PL" b="1" kern="0" dirty="0" smtClean="0">
                <a:solidFill>
                  <a:schemeClr val="bg1"/>
                </a:solidFill>
              </a:rPr>
              <a:t>LINKI</a:t>
            </a:r>
            <a:endParaRPr lang="pl-PL" b="1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4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08920"/>
            <a:ext cx="7675240" cy="715962"/>
          </a:xfrm>
        </p:spPr>
        <p:txBody>
          <a:bodyPr/>
          <a:lstStyle/>
          <a:p>
            <a:pPr algn="ctr"/>
            <a:r>
              <a:rPr lang="pl-PL" sz="4000" b="1" dirty="0" smtClean="0"/>
              <a:t>BIERZMY PRZYKŁAD OD DZIECI </a:t>
            </a:r>
            <a:r>
              <a:rPr lang="pl-PL" sz="4000" b="1" dirty="0" smtClean="0">
                <a:sym typeface="Wingdings" panose="05000000000000000000" pitchFamily="2" charset="2"/>
              </a:rPr>
              <a:t></a:t>
            </a:r>
            <a:br>
              <a:rPr lang="pl-PL" sz="4000" b="1" dirty="0" smtClean="0">
                <a:sym typeface="Wingdings" panose="05000000000000000000" pitchFamily="2" charset="2"/>
              </a:rPr>
            </a:br>
            <a:r>
              <a:rPr lang="pl-PL" sz="4000" b="1" dirty="0" smtClean="0">
                <a:sym typeface="Wingdings" panose="05000000000000000000" pitchFamily="2" charset="2"/>
              </a:rPr>
              <a:t/>
            </a:r>
            <a:br>
              <a:rPr lang="pl-PL" sz="4000" b="1" dirty="0" smtClean="0">
                <a:sym typeface="Wingdings" panose="05000000000000000000" pitchFamily="2" charset="2"/>
              </a:rPr>
            </a:br>
            <a:r>
              <a:rPr lang="pl-PL" sz="4000" b="1" dirty="0" smtClean="0"/>
              <a:t>DBAJMY O NASZĄ PLANETĘ!</a:t>
            </a:r>
            <a:br>
              <a:rPr lang="pl-PL" sz="4000" b="1" dirty="0" smtClean="0"/>
            </a:br>
            <a:endParaRPr lang="pl-PL" sz="4000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172891"/>
            <a:ext cx="3744416" cy="2495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7013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7315200" cy="715962"/>
          </a:xfrm>
        </p:spPr>
        <p:txBody>
          <a:bodyPr/>
          <a:lstStyle/>
          <a:p>
            <a:r>
              <a:rPr lang="pl-PL" dirty="0" smtClean="0">
                <a:solidFill>
                  <a:schemeClr val="bg1"/>
                </a:solidFill>
              </a:rPr>
              <a:t>RODZINNE SPRZĄTANIE</a:t>
            </a:r>
            <a:endParaRPr lang="pl-PL" dirty="0">
              <a:solidFill>
                <a:schemeClr val="bg1"/>
              </a:solidFill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2" r="22279"/>
          <a:stretch/>
        </p:blipFill>
        <p:spPr>
          <a:xfrm>
            <a:off x="5508104" y="1916832"/>
            <a:ext cx="3191857" cy="4265712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13484"/>
            <a:ext cx="4896544" cy="3672408"/>
          </a:xfrm>
          <a:prstGeom prst="rect">
            <a:avLst/>
          </a:prstGeom>
          <a:ln w="19050"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295522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11" r="22060"/>
          <a:stretch/>
        </p:blipFill>
        <p:spPr>
          <a:xfrm>
            <a:off x="683568" y="1772816"/>
            <a:ext cx="3125337" cy="4191000"/>
          </a:xfrm>
          <a:ln>
            <a:solidFill>
              <a:srgbClr val="008000"/>
            </a:solidFill>
          </a:ln>
        </p:spPr>
      </p:pic>
      <p:sp>
        <p:nvSpPr>
          <p:cNvPr id="4" name="Tytuł 1"/>
          <p:cNvSpPr txBox="1">
            <a:spLocks/>
          </p:cNvSpPr>
          <p:nvPr/>
        </p:nvSpPr>
        <p:spPr bwMode="auto">
          <a:xfrm>
            <a:off x="251520" y="404664"/>
            <a:ext cx="7315200" cy="71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pl-PL" kern="0" smtClean="0">
                <a:solidFill>
                  <a:schemeClr val="bg1"/>
                </a:solidFill>
              </a:rPr>
              <a:t>RODZINNE SPRZĄTANIE</a:t>
            </a:r>
            <a:endParaRPr lang="pl-PL" kern="0" dirty="0">
              <a:solidFill>
                <a:schemeClr val="bg1"/>
              </a:solidFill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340768"/>
            <a:ext cx="3552395" cy="2664296"/>
          </a:xfrm>
          <a:prstGeom prst="rect">
            <a:avLst/>
          </a:prstGeom>
          <a:ln>
            <a:solidFill>
              <a:srgbClr val="008000"/>
            </a:solidFill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112025"/>
            <a:ext cx="3594146" cy="2726922"/>
          </a:xfrm>
          <a:prstGeom prst="rect">
            <a:avLst/>
          </a:prstGeom>
          <a:ln>
            <a:solidFill>
              <a:srgbClr val="008000"/>
            </a:solidFill>
          </a:ln>
        </p:spPr>
      </p:pic>
    </p:spTree>
    <p:extLst>
      <p:ext uri="{BB962C8B-B14F-4D97-AF65-F5344CB8AC3E}">
        <p14:creationId xmlns:p14="http://schemas.microsoft.com/office/powerpoint/2010/main" val="376457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">
      <a:dk1>
        <a:srgbClr val="5F5F5F"/>
      </a:dk1>
      <a:lt1>
        <a:srgbClr val="FFFFFF"/>
      </a:lt1>
      <a:dk2>
        <a:srgbClr val="5F5F5F"/>
      </a:dk2>
      <a:lt2>
        <a:srgbClr val="238A00"/>
      </a:lt2>
      <a:accent1>
        <a:srgbClr val="31A70A"/>
      </a:accent1>
      <a:accent2>
        <a:srgbClr val="54C322"/>
      </a:accent2>
      <a:accent3>
        <a:srgbClr val="FFFFFF"/>
      </a:accent3>
      <a:accent4>
        <a:srgbClr val="505050"/>
      </a:accent4>
      <a:accent5>
        <a:srgbClr val="ADD0AA"/>
      </a:accent5>
      <a:accent6>
        <a:srgbClr val="4BB01E"/>
      </a:accent6>
      <a:hlink>
        <a:srgbClr val="82DA46"/>
      </a:hlink>
      <a:folHlink>
        <a:srgbClr val="CDCDC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1177</TotalTime>
  <Words>510</Words>
  <Application>Microsoft Office PowerPoint</Application>
  <PresentationFormat>Pokaz na ekranie (4:3)</PresentationFormat>
  <Paragraphs>122</Paragraphs>
  <Slides>75</Slides>
  <Notes>2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75</vt:i4>
      </vt:variant>
    </vt:vector>
  </HeadingPairs>
  <TitlesOfParts>
    <vt:vector size="76" baseType="lpstr">
      <vt:lpstr>powerpoint-template</vt:lpstr>
      <vt:lpstr>MIĘDZYNARODOWY DZIEŃ  ZIEMI</vt:lpstr>
      <vt:lpstr>Prezentacja programu PowerPoint</vt:lpstr>
      <vt:lpstr>CELE AKCJI</vt:lpstr>
      <vt:lpstr>ZAPLANOWANE DZIAŁANIA</vt:lpstr>
      <vt:lpstr>Prezentacja programu PowerPoint</vt:lpstr>
      <vt:lpstr>Prezentacja programu PowerPoint</vt:lpstr>
      <vt:lpstr>RODZINNE SPRZĄTANIE ŚWIATA</vt:lpstr>
      <vt:lpstr>RODZINNE SPRZĄTANIE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SEGREGACJA  ODPADÓW</vt:lpstr>
      <vt:lpstr>Prezentacja programu PowerPoint</vt:lpstr>
      <vt:lpstr>Prezentacja programu PowerPoint</vt:lpstr>
      <vt:lpstr>Prezentacja programu PowerPoint</vt:lpstr>
      <vt:lpstr>AKCJA FOTOGRAFICZNA „PRZYRODA W OBIEKTYWIE”</vt:lpstr>
      <vt:lpstr>Prezentacja programu PowerPoint</vt:lpstr>
      <vt:lpstr>Prezentacja programu PowerPoint</vt:lpstr>
      <vt:lpstr>Prezentacja programu PowerPoint</vt:lpstr>
      <vt:lpstr>SADZENIE ROŚLIN</vt:lpstr>
      <vt:lpstr>Prezentacja programu PowerPoint</vt:lpstr>
      <vt:lpstr>Prezentacja programu PowerPoint</vt:lpstr>
      <vt:lpstr>Prezentacja programu PowerPoint</vt:lpstr>
      <vt:lpstr>Prezentacja programu PowerPoint</vt:lpstr>
      <vt:lpstr>TWORZENIE GRAFIKI KOMPUTEROWEJ</vt:lpstr>
      <vt:lpstr>Prezentacja programu PowerPoint</vt:lpstr>
      <vt:lpstr>Prezentacja programu PowerPoint</vt:lpstr>
      <vt:lpstr>KONKURSY SZKOLNE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POKAZ EKO MODY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PRACE PLASTYCZNE NASZYCH UCZNIÓW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ZRZUTY EKRANU  ZAJĘCIA ZDALNE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BIERZMY PRZYKŁAD OD DZIECI   DBAJMY O NASZĄ PLANETĘ!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euro</dc:creator>
  <cp:lastModifiedBy>Paulina</cp:lastModifiedBy>
  <cp:revision>82</cp:revision>
  <dcterms:created xsi:type="dcterms:W3CDTF">2019-07-03T11:22:30Z</dcterms:created>
  <dcterms:modified xsi:type="dcterms:W3CDTF">2021-05-06T20:14:14Z</dcterms:modified>
</cp:coreProperties>
</file>