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82" r:id="rId23"/>
    <p:sldId id="277" r:id="rId24"/>
    <p:sldId id="274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6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4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3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E3FC1-3D12-4A6C-A323-86CE8CA13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21126"/>
            <a:ext cx="8689976" cy="2509213"/>
          </a:xfrm>
        </p:spPr>
        <p:txBody>
          <a:bodyPr>
            <a:normAutofit/>
          </a:bodyPr>
          <a:lstStyle/>
          <a:p>
            <a:r>
              <a:rPr lang="pl-PL" sz="6000" dirty="0"/>
              <a:t>BEZPIECZNE FERIE ZIMOWE  </a:t>
            </a:r>
            <a:br>
              <a:rPr lang="fr-FR" sz="6000" dirty="0"/>
            </a:br>
            <a:r>
              <a:rPr lang="pl-PL" sz="6000"/>
              <a:t>2022</a:t>
            </a:r>
            <a:endParaRPr lang="fr-FR" sz="6000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BC224DDA-98B0-43C7-B019-00D73440C24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4" y="3429000"/>
            <a:ext cx="3042616" cy="306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D1BA2C8A-D00D-4EC6-97AA-01A353181427}"/>
              </a:ext>
            </a:extLst>
          </p:cNvPr>
          <p:cNvSpPr txBox="1">
            <a:spLocks/>
          </p:cNvSpPr>
          <p:nvPr/>
        </p:nvSpPr>
        <p:spPr>
          <a:xfrm>
            <a:off x="3870877" y="4553432"/>
            <a:ext cx="7845380" cy="997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400" dirty="0"/>
              <a:t>Powiatowa Stacja Sanitarno-Epidemiologiczna</a:t>
            </a:r>
          </a:p>
          <a:p>
            <a:pPr marL="0" indent="0" algn="ctr">
              <a:buNone/>
            </a:pPr>
            <a:r>
              <a:rPr lang="pl-PL" sz="3400" dirty="0"/>
              <a:t>w Bydgoszczy</a:t>
            </a:r>
          </a:p>
          <a:p>
            <a:endParaRPr lang="pl-PL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CAE677-FA88-4904-B4A4-8C89D0C56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6442" y="2505830"/>
            <a:ext cx="1249018" cy="12490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872" y="2427292"/>
            <a:ext cx="1249018" cy="12490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66E788-92A7-41EF-9C5F-3EA4A42AF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0654" y="3516038"/>
            <a:ext cx="1249018" cy="12490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E52756-28F1-4ED0-9074-CD4C78D5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5352" y="3430998"/>
            <a:ext cx="1249018" cy="12490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C59187-8A13-4B80-8F3C-86287227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5647" y="5041415"/>
            <a:ext cx="1249018" cy="12490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EC5A87-BC93-4A29-AF37-684A7408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003" y="5395667"/>
            <a:ext cx="1249018" cy="12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7.</a:t>
            </a:r>
            <a:r>
              <a:rPr lang="fr-FR" sz="3200" dirty="0"/>
              <a:t> </a:t>
            </a:r>
            <a:r>
              <a:rPr lang="pl-PL" sz="3200" dirty="0"/>
              <a:t>Korzystaj ze zorganizowanych form wypoczynku. </a:t>
            </a:r>
            <a:endParaRPr lang="fr-FR" sz="3200" dirty="0"/>
          </a:p>
          <a:p>
            <a:pPr algn="ctr"/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>TAM JEST BEZPIECZNIE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05A40F-6ECB-4094-A51E-AC8ADBF5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3" y="1893196"/>
            <a:ext cx="729615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57B356-87EF-4234-BE39-B88E094D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444" y="4233798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E1B345-A89C-4052-984B-126C86A82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4705" y="177578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43A830-2C86-4408-A789-1A8F391F4460}"/>
              </a:ext>
            </a:extLst>
          </p:cNvPr>
          <p:cNvSpPr/>
          <p:nvPr/>
        </p:nvSpPr>
        <p:spPr>
          <a:xfrm>
            <a:off x="1656520" y="638642"/>
            <a:ext cx="9225999" cy="1878335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JEDZIESZ NA ZIMOWISKO, TO WSPANIALE !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POZNASZ WIELE CIEKAWYCH MIEJSC, 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KOLEŻANKI I KOLEGÓW.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5686CE-65AC-406C-9F44-C43CD90B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229" y="1450978"/>
            <a:ext cx="2170044" cy="2170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9B152F-01AB-4FFA-9F54-8E0C71EA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8228" y="2819129"/>
            <a:ext cx="2170044" cy="21700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E1BCFB-150F-4C60-A31F-D1C7BB0A7E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1" y="2819129"/>
            <a:ext cx="6379264" cy="340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550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8.</a:t>
            </a:r>
            <a:r>
              <a:rPr lang="fr-FR" sz="3200" dirty="0"/>
              <a:t> </a:t>
            </a:r>
            <a:r>
              <a:rPr lang="pl-PL" sz="3200" dirty="0"/>
              <a:t>Od obcych ludzi  nie przyjmuj prezentów, </a:t>
            </a:r>
            <a:endParaRPr lang="fr-FR" sz="3200" dirty="0"/>
          </a:p>
          <a:p>
            <a:pPr algn="ctr"/>
            <a:r>
              <a:rPr lang="pl-PL" sz="3200" dirty="0"/>
              <a:t>nie oddalaj się z nimi, unikaj z nimi rozmów.</a:t>
            </a:r>
            <a:endParaRPr lang="fr-FR" sz="3200" dirty="0"/>
          </a:p>
        </p:txBody>
      </p:sp>
      <p:pic>
        <p:nvPicPr>
          <p:cNvPr id="6" name="Obraz 5" descr="Znalezione obrazy dla zapytania nie przyjmuj prezentów">
            <a:extLst>
              <a:ext uri="{FF2B5EF4-FFF2-40B4-BE49-F238E27FC236}">
                <a16:creationId xmlns:a16="http://schemas.microsoft.com/office/drawing/2014/main" id="{E707F93E-B84E-4556-819C-F4AE3E55D0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38" y="1974574"/>
            <a:ext cx="6336610" cy="415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8CB9F1-817D-4AF1-A851-BD35231C7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116" y="4263617"/>
            <a:ext cx="1862371" cy="18623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045939-44E5-4926-B97B-2EE37ADAC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840" y="2357729"/>
            <a:ext cx="1692551" cy="16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9.</a:t>
            </a:r>
            <a:r>
              <a:rPr lang="fr-FR" sz="3200" dirty="0"/>
              <a:t> </a:t>
            </a:r>
            <a:r>
              <a:rPr lang="pl-PL" sz="3200" dirty="0"/>
              <a:t>Kulig może być organizowany </a:t>
            </a:r>
            <a:endParaRPr lang="fr-FR" sz="3200" dirty="0"/>
          </a:p>
          <a:p>
            <a:pPr algn="ctr"/>
            <a:r>
              <a:rPr lang="pl-PL" sz="3200" dirty="0"/>
              <a:t>TYLKO poza obszarem dróg publicznych.</a:t>
            </a:r>
            <a:r>
              <a:rPr lang="fr-FR" sz="3200" dirty="0"/>
              <a:t> </a:t>
            </a:r>
          </a:p>
        </p:txBody>
      </p:sp>
      <p:pic>
        <p:nvPicPr>
          <p:cNvPr id="10" name="Obraz 12" descr="Podobny obraz">
            <a:extLst>
              <a:ext uri="{FF2B5EF4-FFF2-40B4-BE49-F238E27FC236}">
                <a16:creationId xmlns:a16="http://schemas.microsoft.com/office/drawing/2014/main" id="{10077B6B-4B9E-44B6-B610-6081A494F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1" y="1731469"/>
            <a:ext cx="7850878" cy="470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B10F5C-6F92-4F51-A7A5-ECC3FC99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096" y="4557091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E95AA9E-3342-48C5-A641-8D9B5FD17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6417" y="1437995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10.</a:t>
            </a:r>
            <a:r>
              <a:rPr lang="fr-FR" sz="3200" dirty="0"/>
              <a:t> </a:t>
            </a:r>
            <a:r>
              <a:rPr lang="pl-PL" sz="3200" dirty="0"/>
              <a:t>Bardzo niebezpieczne może być zaczepianie sanek do pojazdów publicznych</a:t>
            </a:r>
            <a:r>
              <a:rPr lang="fr-FR" sz="3200" dirty="0"/>
              <a:t> </a:t>
            </a:r>
            <a:r>
              <a:rPr lang="pl-PL" sz="3200" dirty="0"/>
              <a:t>(motocykli, samochodów).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7" descr="Podobny obraz">
            <a:extLst>
              <a:ext uri="{FF2B5EF4-FFF2-40B4-BE49-F238E27FC236}">
                <a16:creationId xmlns:a16="http://schemas.microsoft.com/office/drawing/2014/main" id="{960E2596-94F1-47FE-8DE1-8F751C6F3B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91" y="1831249"/>
            <a:ext cx="7116417" cy="447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15D3EA-99CB-4186-83E7-54B7409B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469" y="4263617"/>
            <a:ext cx="2170044" cy="2170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6E4259-6DD4-4AD1-ADCC-7DB7FF83A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9017" y="1539701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11.</a:t>
            </a:r>
            <a:r>
              <a:rPr lang="fr-FR" sz="3200" dirty="0"/>
              <a:t> </a:t>
            </a:r>
            <a:r>
              <a:rPr lang="pl-PL" sz="3200" dirty="0"/>
              <a:t>Zwisające z dachów sople mogą stanowić zagrożenie dla przechodniów. Nie strącaj ich kamieniami </a:t>
            </a:r>
            <a:endParaRPr lang="fr-FR" sz="3200" dirty="0"/>
          </a:p>
          <a:p>
            <a:pPr algn="ctr"/>
            <a:r>
              <a:rPr lang="pl-PL" sz="3200" dirty="0"/>
              <a:t>lub patykami. Poinformuj o nich osobę dorosłą.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9" descr="Znalezione obrazy dla zapytania sople lodu">
            <a:extLst>
              <a:ext uri="{FF2B5EF4-FFF2-40B4-BE49-F238E27FC236}">
                <a16:creationId xmlns:a16="http://schemas.microsoft.com/office/drawing/2014/main" id="{36478D6F-54EA-4096-9368-A1A3881C08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75" y="2487960"/>
            <a:ext cx="7272545" cy="4021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986464-1D81-4E84-A271-C299B8CA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1453" y="2252733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12.</a:t>
            </a:r>
            <a:r>
              <a:rPr lang="fr-FR" sz="3200" dirty="0"/>
              <a:t> </a:t>
            </a:r>
            <a:r>
              <a:rPr lang="pl-PL" sz="3200" dirty="0"/>
              <a:t>Ubieraj się zawsze stosownie </a:t>
            </a:r>
            <a:endParaRPr lang="fr-FR" sz="3200" dirty="0"/>
          </a:p>
          <a:p>
            <a:pPr algn="ctr"/>
            <a:r>
              <a:rPr lang="pl-PL" sz="3200" dirty="0"/>
              <a:t>do pogody/temperatury panującej na dworze.</a:t>
            </a:r>
            <a:br>
              <a:rPr lang="pl-PL" sz="3200" dirty="0"/>
            </a:b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6" descr="Podobny obraz">
            <a:extLst>
              <a:ext uri="{FF2B5EF4-FFF2-40B4-BE49-F238E27FC236}">
                <a16:creationId xmlns:a16="http://schemas.microsoft.com/office/drawing/2014/main" id="{ED8DECA6-77FF-4C3D-BF91-0FFEBE85E8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7" y="2594383"/>
            <a:ext cx="4866769" cy="3840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9CEA8B-0F5C-4C52-A5DB-DDF10219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18" y="2343615"/>
            <a:ext cx="6392301" cy="292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E8673D-1821-4D79-9674-5EE74707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978" y="4768212"/>
            <a:ext cx="2170044" cy="21700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B4FF0F-5B5B-4E30-9AC4-6F592D257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305" y="1544144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13.</a:t>
            </a:r>
            <a:r>
              <a:rPr lang="fr-FR" sz="3200" dirty="0"/>
              <a:t> </a:t>
            </a:r>
            <a:r>
              <a:rPr lang="pl-PL" sz="3200" dirty="0"/>
              <a:t>Na jezdnię wchodź uważnie i spokojnie, rozejrzyj się. W zimowe dni widoczność jest ograniczona a kierowcy potrzebują więcej czasu na zahamowanie pojazdu.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27FE96-1484-48ED-B35C-83C56A42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28" y="2273284"/>
            <a:ext cx="5471829" cy="41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13" descr="Znalezione obrazy dla zapytania bezpieczne wchodzenie na jezdnię">
            <a:extLst>
              <a:ext uri="{FF2B5EF4-FFF2-40B4-BE49-F238E27FC236}">
                <a16:creationId xmlns:a16="http://schemas.microsoft.com/office/drawing/2014/main" id="{F17E8167-4D08-4631-A2F1-5A6405745E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1" y="2345635"/>
            <a:ext cx="5471829" cy="3909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72CD39-0AB0-4CBB-90B8-358CE993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978" y="4728708"/>
            <a:ext cx="2170044" cy="21700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201029-7321-4CE7-BCAC-3E7D0D163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7534" y="124214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14.</a:t>
            </a:r>
            <a:r>
              <a:rPr lang="fr-FR" sz="3200" dirty="0"/>
              <a:t> </a:t>
            </a:r>
            <a:r>
              <a:rPr lang="pl-PL" sz="3200" dirty="0"/>
              <a:t>Używaj elementów odblaskowych na odzieży zewnętrznej lub torbie czy plecaku.</a:t>
            </a:r>
            <a:r>
              <a:rPr lang="fr-FR" sz="3200" dirty="0"/>
              <a:t> 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11" descr="Podobny obraz">
            <a:extLst>
              <a:ext uri="{FF2B5EF4-FFF2-40B4-BE49-F238E27FC236}">
                <a16:creationId xmlns:a16="http://schemas.microsoft.com/office/drawing/2014/main" id="{44991412-8875-4C2F-A4E6-DC1214F900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1" y="1806357"/>
            <a:ext cx="7798903" cy="451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C15753-CA6C-4531-A028-51D45248D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094" y="3939208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3A626D-A0CB-47BC-A2E4-FFCF1844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888" y="962948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15.</a:t>
            </a:r>
            <a:r>
              <a:rPr lang="fr-FR" sz="3200" dirty="0"/>
              <a:t> </a:t>
            </a:r>
            <a:r>
              <a:rPr lang="pl-PL" sz="3200" dirty="0"/>
              <a:t>Dbaj o zdrowie i higienę osobistą</a:t>
            </a:r>
            <a:r>
              <a:rPr lang="fr-FR" sz="3200" dirty="0"/>
              <a:t> </a:t>
            </a:r>
            <a:r>
              <a:rPr lang="pl-PL" sz="3200" dirty="0"/>
              <a:t>-</a:t>
            </a:r>
            <a:r>
              <a:rPr lang="fr-FR" sz="3200" dirty="0"/>
              <a:t> </a:t>
            </a:r>
            <a:r>
              <a:rPr lang="pl-PL" sz="3200" dirty="0"/>
              <a:t>to pomoże ci uchronić się przed zachorowaniem na grypę i inne infekcje grypopodobne</a:t>
            </a:r>
            <a:r>
              <a:rPr lang="fr-FR" sz="3200" dirty="0"/>
              <a:t>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15" descr="Podobny obraz">
            <a:extLst>
              <a:ext uri="{FF2B5EF4-FFF2-40B4-BE49-F238E27FC236}">
                <a16:creationId xmlns:a16="http://schemas.microsoft.com/office/drawing/2014/main" id="{09797261-1F47-4DDB-B5BC-B7750AB0D4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0" y="2047970"/>
            <a:ext cx="7070035" cy="446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2556F6-E219-4032-BAA2-33BFD058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073" y="1440027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B5E37F-8CE9-4C92-B291-714F84BB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711" y="4687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387ED-5E12-49F3-A696-624EC003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4676598"/>
            <a:ext cx="10364432" cy="1483141"/>
          </a:xfrm>
        </p:spPr>
        <p:txBody>
          <a:bodyPr>
            <a:normAutofit/>
          </a:bodyPr>
          <a:lstStyle/>
          <a:p>
            <a:r>
              <a:rPr lang="pl-PL" dirty="0"/>
              <a:t>Ferie zimowe to okres zabawy i wypoczynku. </a:t>
            </a:r>
            <a:br>
              <a:rPr lang="fr-FR" dirty="0"/>
            </a:br>
            <a:r>
              <a:rPr lang="pl-PL" dirty="0"/>
              <a:t>Aby przebiegły bezpiecznie należy zapoznać się </a:t>
            </a:r>
            <a:br>
              <a:rPr lang="fr-FR" dirty="0"/>
            </a:br>
            <a:r>
              <a:rPr lang="pl-PL" dirty="0"/>
              <a:t>z kilkoma zasadami :</a:t>
            </a:r>
            <a:endParaRPr lang="fr-FR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950EB4C0-2D12-442E-BD4D-FD98206102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17" r="17817"/>
          <a:stretch>
            <a:fillRect/>
          </a:stretch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916F26-E8D2-419A-BC81-F011867C7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70" y="3022288"/>
            <a:ext cx="2170044" cy="21700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56E454-33E1-4F02-9130-B44B33E70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0635" y="-65940"/>
            <a:ext cx="1759227" cy="17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16.</a:t>
            </a:r>
            <a:r>
              <a:rPr lang="fr-FR" sz="3200" dirty="0"/>
              <a:t> </a:t>
            </a:r>
            <a:r>
              <a:rPr lang="pl-PL" sz="3200" dirty="0"/>
              <a:t>Podczas zabawy śnieżkami trzeba pamiętać o tym żeby :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DFEA9-16B9-4CDC-88C0-AEDBBE3F36CB}"/>
              </a:ext>
            </a:extLst>
          </p:cNvPr>
          <p:cNvSpPr/>
          <p:nvPr/>
        </p:nvSpPr>
        <p:spPr>
          <a:xfrm>
            <a:off x="1457739" y="1828800"/>
            <a:ext cx="8678517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lepić twardych, zbitych kul śniegowych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 celować w twarz drugiej osoby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wrzucać kolegom śniegu za kołnierz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nacierać twarzy śniegiem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łączyć miękkiego śniegu z kamykami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rzucać śnieżkami w nadjeżdżające samochody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strącać zwisających z dachów sopli lodu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4A8C57-FA13-470C-9B75-31B09BB7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256">
            <a:off x="8226493" y="2005283"/>
            <a:ext cx="3819525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77C7E1-A018-473D-A4D2-0B4046E09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2" y="4687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P</a:t>
            </a:r>
            <a:r>
              <a:rPr lang="pl-PL" sz="3200" dirty="0"/>
              <a:t>amięta</a:t>
            </a:r>
            <a:r>
              <a:rPr lang="fr-FR" sz="3200" dirty="0"/>
              <a:t>j !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17" descr="Znalezione obrazy dla zapytania przedszkolankowo bezpieczne ferie">
            <a:extLst>
              <a:ext uri="{FF2B5EF4-FFF2-40B4-BE49-F238E27FC236}">
                <a16:creationId xmlns:a16="http://schemas.microsoft.com/office/drawing/2014/main" id="{D4463C0C-3BED-48EC-9ED7-B4A8018DCC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83" y="1218265"/>
            <a:ext cx="8957633" cy="509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5AF520-D195-4D65-AA7A-43973B175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359" y="1009114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P</a:t>
            </a:r>
            <a:r>
              <a:rPr lang="pl-PL" sz="3200" dirty="0"/>
              <a:t>amięta</a:t>
            </a:r>
            <a:r>
              <a:rPr lang="fr-FR" sz="3200" dirty="0"/>
              <a:t>j !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9" descr="Znalezione obrazy dla zapytania przedszkolankowo bezpieczne ferie">
            <a:extLst>
              <a:ext uri="{FF2B5EF4-FFF2-40B4-BE49-F238E27FC236}">
                <a16:creationId xmlns:a16="http://schemas.microsoft.com/office/drawing/2014/main" id="{23206F68-4A26-483B-B8BD-99E0A1504B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5" y="1219200"/>
            <a:ext cx="8441635" cy="521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6463E1-D903-49B3-9BFF-C1E546582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7556" y="1258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345096" y="957301"/>
            <a:ext cx="9501808" cy="403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17.</a:t>
            </a:r>
            <a:r>
              <a:rPr lang="fr-FR" sz="3200" dirty="0"/>
              <a:t> </a:t>
            </a:r>
            <a:r>
              <a:rPr lang="pl-PL" sz="3200" dirty="0"/>
              <a:t>W razie potrzeby zapamiętaj </a:t>
            </a:r>
            <a:endParaRPr lang="fr-FR" sz="3200" dirty="0"/>
          </a:p>
          <a:p>
            <a:pPr algn="ctr"/>
            <a:r>
              <a:rPr lang="pl-PL" sz="3200" dirty="0"/>
              <a:t>NUMERY TELEFONÓW ALARMOWYCH </a:t>
            </a:r>
            <a:endParaRPr lang="fr-FR" sz="3200" dirty="0"/>
          </a:p>
          <a:p>
            <a:pPr algn="ctr"/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fr-FR" sz="3200" dirty="0"/>
              <a:t>                        </a:t>
            </a:r>
            <a:r>
              <a:rPr lang="pl-PL" sz="3200" dirty="0"/>
              <a:t>997 (policja)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fr-FR" sz="3200" dirty="0"/>
              <a:t>            </a:t>
            </a:r>
            <a:r>
              <a:rPr lang="pl-PL" sz="3200" dirty="0"/>
              <a:t>998 ( straż pożarna)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fr-FR" sz="3200" dirty="0"/>
              <a:t> </a:t>
            </a:r>
            <a:r>
              <a:rPr lang="pl-PL" sz="3200" dirty="0"/>
              <a:t>999 (pogotowie ratunkowe)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pl-PL" sz="3200" dirty="0"/>
              <a:t>lub tel. komórkowy     </a:t>
            </a:r>
            <a:r>
              <a:rPr lang="fr-FR" sz="3200" dirty="0"/>
              <a:t>    </a:t>
            </a:r>
            <a:r>
              <a:rPr lang="pl-PL" sz="3200" dirty="0"/>
              <a:t>112</a:t>
            </a:r>
            <a:br>
              <a:rPr lang="pl-PL" sz="3200" dirty="0"/>
            </a:b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5AF520-D195-4D65-AA7A-43973B17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140" y="329620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6" descr="Podobny obraz">
            <a:extLst>
              <a:ext uri="{FF2B5EF4-FFF2-40B4-BE49-F238E27FC236}">
                <a16:creationId xmlns:a16="http://schemas.microsoft.com/office/drawing/2014/main" id="{24E2B39F-1E87-4F44-BF24-0CA9DE1D0B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6" y="490331"/>
            <a:ext cx="8825947" cy="506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243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654866" y="366505"/>
            <a:ext cx="9501808" cy="30469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DROGI UCZNIU, </a:t>
            </a:r>
            <a:endParaRPr lang="fr-FR" sz="3200" dirty="0"/>
          </a:p>
          <a:p>
            <a:pPr algn="ctr"/>
            <a:r>
              <a:rPr lang="pl-PL" sz="3200" dirty="0"/>
              <a:t>FERIE ZIMOWE SĄ PO TO, </a:t>
            </a:r>
            <a:endParaRPr lang="fr-FR" sz="3200" dirty="0"/>
          </a:p>
          <a:p>
            <a:pPr algn="ctr"/>
            <a:r>
              <a:rPr lang="pl-PL" sz="3200" dirty="0"/>
              <a:t>ŻEBYŚ ODPOCZYWAŁ, BAWIŁ SIĘ, </a:t>
            </a:r>
            <a:endParaRPr lang="fr-FR" sz="3200" dirty="0"/>
          </a:p>
          <a:p>
            <a:pPr algn="ctr"/>
            <a:r>
              <a:rPr lang="pl-PL" sz="3200" dirty="0"/>
              <a:t>ROZWIJAŁ SWOJE ZAINTERESOWANIA, </a:t>
            </a:r>
            <a:endParaRPr lang="fr-FR" sz="3200" dirty="0"/>
          </a:p>
          <a:p>
            <a:pPr algn="ctr"/>
            <a:r>
              <a:rPr lang="pl-PL" sz="3200" dirty="0"/>
              <a:t>NA KTÓRE W OKRESIE NAUKI </a:t>
            </a:r>
            <a:endParaRPr lang="fr-FR" sz="3200" dirty="0"/>
          </a:p>
          <a:p>
            <a:pPr algn="ctr"/>
            <a:r>
              <a:rPr lang="pl-PL" sz="3200" dirty="0"/>
              <a:t>MOŻE BRAKOWAĆ CI CZASU.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4AC0D6-82F0-4641-AA6F-784B1E72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34" y="3457901"/>
            <a:ext cx="3827601" cy="296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538AB2-BAB8-40ED-AF46-5DE7F9BA9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5139772"/>
            <a:ext cx="1351723" cy="13517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E50906-3B2C-438D-9770-15811EEF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383" y="3783940"/>
            <a:ext cx="1326252" cy="13262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3CC898-F8FA-4378-89DC-9C25EFE6B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3720" y="3589681"/>
            <a:ext cx="1351722" cy="13517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781641-D017-4117-8965-D07BC320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3817" y="3829204"/>
            <a:ext cx="1483503" cy="14835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2A47B1-DFF6-471F-BA5B-A940DE30A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5269" y="4941403"/>
            <a:ext cx="1483503" cy="14835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CBE0D19-45AB-4A70-AC5D-57FAB611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5234" y="4731941"/>
            <a:ext cx="1351722" cy="13517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C2BC43-26DC-4814-948C-36EBF54A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6759" y="4731941"/>
            <a:ext cx="1483503" cy="14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8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ED42D71-445F-48FE-98EC-DE410ABB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74" y="5672698"/>
            <a:ext cx="7390640" cy="76861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fr-FR" altLang="fr-FR" sz="1400" dirty="0">
                <a:solidFill>
                  <a:srgbClr val="000000"/>
                </a:solidFill>
              </a:rPr>
              <a:t>   </a:t>
            </a:r>
            <a:r>
              <a:rPr lang="pl-PL" altLang="fr-FR" sz="1400" dirty="0">
                <a:solidFill>
                  <a:srgbClr val="000000"/>
                </a:solidFill>
              </a:rPr>
              <a:t>PRZYGOTOWAŁ</a:t>
            </a:r>
            <a:r>
              <a:rPr lang="fr-FR" altLang="fr-FR" sz="1400" dirty="0">
                <a:solidFill>
                  <a:srgbClr val="000000"/>
                </a:solidFill>
              </a:rPr>
              <a:t>A</a:t>
            </a:r>
            <a:r>
              <a:rPr lang="pl-PL" altLang="fr-FR" sz="1400" dirty="0">
                <a:solidFill>
                  <a:srgbClr val="000000"/>
                </a:solidFill>
              </a:rPr>
              <a:t> :</a:t>
            </a:r>
            <a:br>
              <a:rPr lang="pl-PL" altLang="fr-FR" sz="1400" dirty="0">
                <a:solidFill>
                  <a:srgbClr val="000000"/>
                </a:solidFill>
              </a:rPr>
            </a:br>
            <a:r>
              <a:rPr lang="pl-PL" altLang="fr-FR" sz="1400" dirty="0">
                <a:solidFill>
                  <a:srgbClr val="000000"/>
                </a:solidFill>
              </a:rPr>
              <a:t>   DANUTA </a:t>
            </a:r>
            <a:r>
              <a:rPr lang="pl-PL" altLang="fr-FR" sz="1400" dirty="0" err="1">
                <a:solidFill>
                  <a:srgbClr val="000000"/>
                </a:solidFill>
              </a:rPr>
              <a:t>ZROŚLAK,specj.piel.rodzinnego</a:t>
            </a:r>
            <a:r>
              <a:rPr lang="pl-PL" altLang="fr-FR" sz="1400" dirty="0">
                <a:solidFill>
                  <a:srgbClr val="000000"/>
                </a:solidFill>
              </a:rPr>
              <a:t>, PSSE W B</a:t>
            </a:r>
            <a:r>
              <a:rPr lang="fr-FR" altLang="fr-FR" sz="1400" dirty="0" err="1">
                <a:solidFill>
                  <a:srgbClr val="000000"/>
                </a:solidFill>
              </a:rPr>
              <a:t>ydgoszczy</a:t>
            </a:r>
            <a:endParaRPr lang="pl-PL" altLang="fr-FR" sz="1400" dirty="0">
              <a:solidFill>
                <a:srgbClr val="0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6C01FA3-1100-47A0-A7AE-9C8A3205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97" y="570740"/>
            <a:ext cx="68024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A99AB16-214F-422C-9351-0648AFF3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1966500"/>
            <a:ext cx="3943350" cy="353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AFE734-46AF-435D-A6E7-BD7A9736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5722" y="2343978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B69EE6-B78A-484C-B5CC-8DEBD52A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3605" y="3362260"/>
            <a:ext cx="2170044" cy="21700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ADB1EF-0D73-4F12-919C-1FFB79570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697" y="1966500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03AE64-3547-410E-9B02-B37F286F7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3376" y="1830148"/>
            <a:ext cx="2170044" cy="21700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51F48D-9B71-4FFF-9011-2E0B59EB4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508" y="240674"/>
            <a:ext cx="2170044" cy="21700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4BFDBA4-778D-46D5-97BA-470AD5942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6618" y="272703"/>
            <a:ext cx="2170044" cy="21700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67FF93-9533-4D93-BA54-033DD6111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997" y="3886961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pl-PL" sz="3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Omijaj zamarznięte jeziora, rzeki, stawy. 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Nigdy nie można być pewnym wytrzymałości tafli lodowej. Jeśli chcesz bezpiecznie jeździć na łyżwach, skorzystaj z przygotowanych lodowisk-miejsc do tego  przeznaczonych.</a:t>
            </a:r>
            <a:endParaRPr lang="fr-FR" sz="2400" dirty="0">
              <a:latin typeface="Tw Cen MT" panose="020B0602020104020603" pitchFamily="34" charset="0"/>
            </a:endParaRPr>
          </a:p>
        </p:txBody>
      </p:sp>
      <p:pic>
        <p:nvPicPr>
          <p:cNvPr id="3" name="Obraz 18" descr="Podobny obraz">
            <a:extLst>
              <a:ext uri="{FF2B5EF4-FFF2-40B4-BE49-F238E27FC236}">
                <a16:creationId xmlns:a16="http://schemas.microsoft.com/office/drawing/2014/main" id="{79C549B3-AEC8-416D-AC12-A56860F800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8" y="2743269"/>
            <a:ext cx="6778486" cy="367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3356B9-C9C0-40E2-8A8F-B500EFA46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635" y="2864325"/>
            <a:ext cx="1987826" cy="1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2.</a:t>
            </a:r>
            <a:r>
              <a:rPr lang="fr-FR" sz="3200" dirty="0"/>
              <a:t> </a:t>
            </a:r>
            <a:r>
              <a:rPr lang="pl-PL" sz="3200" dirty="0"/>
              <a:t>Do zabawy wybieraj miejsca tylko z daleka od ulic, </a:t>
            </a:r>
            <a:r>
              <a:rPr lang="fr-FR" sz="3200" dirty="0"/>
              <a:t>  </a:t>
            </a:r>
            <a:r>
              <a:rPr lang="pl-PL" sz="3200" dirty="0"/>
              <a:t>torów kolejowych, mostów.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308514-D1A3-47ED-8F6B-E9916F7F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1776174"/>
            <a:ext cx="6374295" cy="426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B9C158-62E7-4E03-8C12-7788ED409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9370" y="4596848"/>
            <a:ext cx="2261152" cy="22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3.</a:t>
            </a:r>
            <a:r>
              <a:rPr lang="fr-FR" sz="3200" dirty="0">
                <a:latin typeface="+mj-lt"/>
              </a:rPr>
              <a:t> </a:t>
            </a:r>
            <a:r>
              <a:rPr lang="pl-PL" sz="3200" dirty="0">
                <a:latin typeface="+mj-lt"/>
              </a:rPr>
              <a:t>Zjeżdżaj na sankach, nartach TYLKO z górek,</a:t>
            </a:r>
            <a:r>
              <a:rPr lang="fr-FR" sz="3200" dirty="0">
                <a:latin typeface="+mj-lt"/>
              </a:rPr>
              <a:t> </a:t>
            </a:r>
          </a:p>
          <a:p>
            <a:pPr algn="ctr"/>
            <a:r>
              <a:rPr lang="pl-PL" sz="3200" dirty="0">
                <a:latin typeface="+mj-lt"/>
              </a:rPr>
              <a:t>które znajdują się daleko od jezdni.</a:t>
            </a: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0" descr="Znalezione obrazy dla zapytania googlebezpieczne ferie zimowe">
            <a:extLst>
              <a:ext uri="{FF2B5EF4-FFF2-40B4-BE49-F238E27FC236}">
                <a16:creationId xmlns:a16="http://schemas.microsoft.com/office/drawing/2014/main" id="{CA64B3DC-1C48-4AE1-BB69-9CB03457FA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40" y="1676607"/>
            <a:ext cx="7178330" cy="422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DA9860-9AA1-46C4-9F60-DD54495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500" y="3982573"/>
            <a:ext cx="2534480" cy="25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Podobny obraz">
            <a:extLst>
              <a:ext uri="{FF2B5EF4-FFF2-40B4-BE49-F238E27FC236}">
                <a16:creationId xmlns:a16="http://schemas.microsoft.com/office/drawing/2014/main" id="{090E9A0F-E799-4D71-8B00-6533AECCCD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5" y="519454"/>
            <a:ext cx="7527235" cy="503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DA9860-9AA1-46C4-9F60-DD54495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993" y="243804"/>
            <a:ext cx="2125318" cy="212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6D79B2-B6E3-47F1-B218-356058FFEBBA}"/>
              </a:ext>
            </a:extLst>
          </p:cNvPr>
          <p:cNvSpPr/>
          <p:nvPr/>
        </p:nvSpPr>
        <p:spPr>
          <a:xfrm>
            <a:off x="1434548" y="5381927"/>
            <a:ext cx="932290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BEZPIECZNIE SIĘ BAWI, W KŁOPOTY NIE WPADA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E69EC1D9-AC8E-4437-BC3C-78A5F5B4A48B}"/>
              </a:ext>
            </a:extLst>
          </p:cNvPr>
          <p:cNvSpPr/>
          <p:nvPr/>
        </p:nvSpPr>
        <p:spPr>
          <a:xfrm rot="1134451">
            <a:off x="9090991" y="4212337"/>
            <a:ext cx="1192695" cy="8617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4.</a:t>
            </a:r>
            <a:r>
              <a:rPr lang="fr-FR" sz="3200" dirty="0"/>
              <a:t> </a:t>
            </a:r>
            <a:r>
              <a:rPr lang="pl-PL" sz="3200" dirty="0"/>
              <a:t>Koniecznie zawsze informuj rodziców/opiekunów gdzie i z kim będziesz przebywał</a:t>
            </a:r>
            <a:r>
              <a:rPr lang="fr-FR" sz="3200" dirty="0"/>
              <a:t>.</a:t>
            </a:r>
            <a:r>
              <a:rPr lang="pl-PL" sz="3200" dirty="0"/>
              <a:t> </a:t>
            </a: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01F151-4344-4FE3-8C6A-DCAD7DC0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666461"/>
            <a:ext cx="8825948" cy="441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CDE09B-E472-4659-8E04-DB1DB8559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004" y="4508712"/>
            <a:ext cx="2170044" cy="2170044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F0B97E61-AFD7-440C-B27B-56CC3071793F}"/>
              </a:ext>
            </a:extLst>
          </p:cNvPr>
          <p:cNvSpPr/>
          <p:nvPr/>
        </p:nvSpPr>
        <p:spPr>
          <a:xfrm rot="2112689">
            <a:off x="9645844" y="5083299"/>
            <a:ext cx="1530505" cy="636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0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5.</a:t>
            </a:r>
            <a:r>
              <a:rPr lang="fr-FR" sz="3200" dirty="0"/>
              <a:t> </a:t>
            </a:r>
            <a:r>
              <a:rPr lang="pl-PL" sz="3200" dirty="0"/>
              <a:t>Do domu wracaj ZAWSZE o ustalonej porze, </a:t>
            </a:r>
            <a:endParaRPr lang="fr-FR" sz="3200" dirty="0"/>
          </a:p>
          <a:p>
            <a:pPr algn="ctr"/>
            <a:r>
              <a:rPr lang="pl-PL" sz="3200" dirty="0"/>
              <a:t>przed zapadnięciem zmroku.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5105-9DEB-46C0-905D-2473FE30ED0C}"/>
              </a:ext>
            </a:extLst>
          </p:cNvPr>
          <p:cNvSpPr/>
          <p:nvPr/>
        </p:nvSpPr>
        <p:spPr>
          <a:xfrm>
            <a:off x="1504123" y="4408121"/>
            <a:ext cx="9501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.</a:t>
            </a:r>
            <a:br>
              <a:rPr lang="pl-PL" sz="3200" dirty="0"/>
            </a:br>
            <a:r>
              <a:rPr lang="pl-PL" sz="3200" dirty="0"/>
              <a:t> </a:t>
            </a:r>
            <a:br>
              <a:rPr lang="pl-PL" dirty="0"/>
            </a:br>
            <a:br>
              <a:rPr lang="pl-PL" sz="3200" dirty="0">
                <a:latin typeface="+mj-lt"/>
              </a:rPr>
            </a:b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3" descr="Podobny obraz">
            <a:extLst>
              <a:ext uri="{FF2B5EF4-FFF2-40B4-BE49-F238E27FC236}">
                <a16:creationId xmlns:a16="http://schemas.microsoft.com/office/drawing/2014/main" id="{BDA92AD2-21EC-46B2-9ED1-90E05BB01D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36" y="2108691"/>
            <a:ext cx="8945216" cy="372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168D4A-E1A1-47AD-B656-EC8985A9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0942" y="1395901"/>
            <a:ext cx="2170044" cy="2170044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20EEF04-A344-4108-BF76-CF6671F89A66}"/>
              </a:ext>
            </a:extLst>
          </p:cNvPr>
          <p:cNvSpPr/>
          <p:nvPr/>
        </p:nvSpPr>
        <p:spPr>
          <a:xfrm rot="9382821">
            <a:off x="4850838" y="2252189"/>
            <a:ext cx="1203947" cy="45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Interdiction 2">
            <a:extLst>
              <a:ext uri="{FF2B5EF4-FFF2-40B4-BE49-F238E27FC236}">
                <a16:creationId xmlns:a16="http://schemas.microsoft.com/office/drawing/2014/main" id="{67E3C8FA-A359-449B-A974-29EE168FB82A}"/>
              </a:ext>
            </a:extLst>
          </p:cNvPr>
          <p:cNvSpPr/>
          <p:nvPr/>
        </p:nvSpPr>
        <p:spPr>
          <a:xfrm>
            <a:off x="7275443" y="5049078"/>
            <a:ext cx="1643270" cy="139060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6.</a:t>
            </a:r>
            <a:r>
              <a:rPr lang="fr-FR" sz="3200" dirty="0"/>
              <a:t> </a:t>
            </a:r>
            <a:r>
              <a:rPr lang="pl-PL" sz="3200" dirty="0"/>
              <a:t>Najbezpieczniej jest bawić się pod opieką dorosłych lub opiekunów.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5105-9DEB-46C0-905D-2473FE30ED0C}"/>
              </a:ext>
            </a:extLst>
          </p:cNvPr>
          <p:cNvSpPr/>
          <p:nvPr/>
        </p:nvSpPr>
        <p:spPr>
          <a:xfrm>
            <a:off x="1504123" y="4408121"/>
            <a:ext cx="9501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.</a:t>
            </a:r>
            <a:br>
              <a:rPr lang="pl-PL" sz="3200" dirty="0"/>
            </a:br>
            <a:r>
              <a:rPr lang="pl-PL" sz="3200" dirty="0"/>
              <a:t> </a:t>
            </a:r>
            <a:br>
              <a:rPr lang="pl-PL" dirty="0"/>
            </a:br>
            <a:br>
              <a:rPr lang="pl-PL" sz="3200" dirty="0">
                <a:latin typeface="+mj-lt"/>
              </a:rPr>
            </a:b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4" descr="Podobny obraz">
            <a:extLst>
              <a:ext uri="{FF2B5EF4-FFF2-40B4-BE49-F238E27FC236}">
                <a16:creationId xmlns:a16="http://schemas.microsoft.com/office/drawing/2014/main" id="{3872199A-2976-426D-A827-1983CD9BE9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19" y="1895061"/>
            <a:ext cx="6618115" cy="429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84D2C0-3C46-4F51-A470-786A66C0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2648" y="4538816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28CFFF-1031-4AC0-A8C2-69C149A4A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7712" y="1590834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259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715</TotalTime>
  <Words>502</Words>
  <Application>Microsoft Office PowerPoint</Application>
  <PresentationFormat>Panoramiczny</PresentationFormat>
  <Paragraphs>53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Tw Cen MT</vt:lpstr>
      <vt:lpstr>Wingdings</vt:lpstr>
      <vt:lpstr>Ronds dans l’eau</vt:lpstr>
      <vt:lpstr>BEZPIECZNE FERIE ZIMOWE   2022</vt:lpstr>
      <vt:lpstr>Ferie zimowe to okres zabawy i wypoczynku.  Aby przebiegły bezpiecznie należy zapoznać się  z kilkoma zasadami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</dc:creator>
  <cp:lastModifiedBy>Danuta Zroslak</cp:lastModifiedBy>
  <cp:revision>64</cp:revision>
  <dcterms:created xsi:type="dcterms:W3CDTF">2017-12-11T20:07:39Z</dcterms:created>
  <dcterms:modified xsi:type="dcterms:W3CDTF">2021-12-29T10:02:12Z</dcterms:modified>
</cp:coreProperties>
</file>